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drawings/drawing1.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drawings/drawing2.xml" ContentType="application/vnd.openxmlformats-officedocument.drawingml.chartshapes+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drawings/drawing3.xml" ContentType="application/vnd.openxmlformats-officedocument.drawingml.chartshapes+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notesSlides/notesSlide4.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notesSlides/notesSlide5.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6.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Lst>
  <p:notesMasterIdLst>
    <p:notesMasterId r:id="rId44"/>
  </p:notesMasterIdLst>
  <p:sldIdLst>
    <p:sldId id="316" r:id="rId7"/>
    <p:sldId id="258" r:id="rId8"/>
    <p:sldId id="1111" r:id="rId9"/>
    <p:sldId id="350" r:id="rId10"/>
    <p:sldId id="482" r:id="rId11"/>
    <p:sldId id="262" r:id="rId12"/>
    <p:sldId id="1107" r:id="rId13"/>
    <p:sldId id="297" r:id="rId14"/>
    <p:sldId id="483" r:id="rId15"/>
    <p:sldId id="487" r:id="rId16"/>
    <p:sldId id="484" r:id="rId17"/>
    <p:sldId id="485" r:id="rId18"/>
    <p:sldId id="488" r:id="rId19"/>
    <p:sldId id="489" r:id="rId20"/>
    <p:sldId id="340" r:id="rId21"/>
    <p:sldId id="496" r:id="rId22"/>
    <p:sldId id="497" r:id="rId23"/>
    <p:sldId id="1100" r:id="rId24"/>
    <p:sldId id="298" r:id="rId25"/>
    <p:sldId id="357" r:id="rId26"/>
    <p:sldId id="499" r:id="rId27"/>
    <p:sldId id="507" r:id="rId28"/>
    <p:sldId id="500" r:id="rId29"/>
    <p:sldId id="502" r:id="rId30"/>
    <p:sldId id="503" r:id="rId31"/>
    <p:sldId id="360" r:id="rId32"/>
    <p:sldId id="508" r:id="rId33"/>
    <p:sldId id="506" r:id="rId34"/>
    <p:sldId id="509" r:id="rId35"/>
    <p:sldId id="510" r:id="rId36"/>
    <p:sldId id="511" r:id="rId37"/>
    <p:sldId id="1091" r:id="rId38"/>
    <p:sldId id="1092" r:id="rId39"/>
    <p:sldId id="1099" r:id="rId40"/>
    <p:sldId id="1065" r:id="rId41"/>
    <p:sldId id="1108" r:id="rId42"/>
    <p:sldId id="87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ie Bolger" initials="TB" lastIdx="1" clrIdx="0">
    <p:extLst>
      <p:ext uri="{19B8F6BF-5375-455C-9EA6-DF929625EA0E}">
        <p15:presenceInfo xmlns:p15="http://schemas.microsoft.com/office/powerpoint/2012/main" userId="S::torieb@pos.org::61385192-298e-4fc3-a2a6-59f8db2fdb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70C0"/>
    <a:srgbClr val="FF0066"/>
    <a:srgbClr val="FF6600"/>
    <a:srgbClr val="4F6228"/>
    <a:srgbClr val="4F81BD"/>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7" d="100"/>
          <a:sy n="67" d="100"/>
        </p:scale>
        <p:origin x="12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50739271491849"/>
          <c:y val="0.16514470050281829"/>
          <c:w val="0.60071618532016946"/>
          <c:h val="0.5846894071367883"/>
        </c:manualLayout>
      </c:layout>
      <c:pieChart>
        <c:varyColors val="1"/>
        <c:ser>
          <c:idx val="0"/>
          <c:order val="0"/>
          <c:tx>
            <c:strRef>
              <c:f>Sheet1!$B$1</c:f>
              <c:strCache>
                <c:ptCount val="1"/>
                <c:pt idx="0">
                  <c:v>Sales</c:v>
                </c:pt>
              </c:strCache>
            </c:strRef>
          </c:tx>
          <c:spPr>
            <a:ln>
              <a:solidFill>
                <a:schemeClr val="tx1"/>
              </a:solidFill>
            </a:ln>
            <a:scene3d>
              <a:camera prst="orthographicFront"/>
              <a:lightRig rig="threePt" dir="t"/>
            </a:scene3d>
            <a:sp3d>
              <a:bevelT w="190500" h="38100"/>
            </a:sp3d>
          </c:spPr>
          <c:dPt>
            <c:idx val="0"/>
            <c:bubble3D val="0"/>
            <c:spPr>
              <a:solidFill>
                <a:srgbClr val="00206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1-2E9A-4336-BC8B-74499ACE3B5F}"/>
              </c:ext>
            </c:extLst>
          </c:dPt>
          <c:dPt>
            <c:idx val="1"/>
            <c:bubble3D val="0"/>
            <c:spPr>
              <a:solidFill>
                <a:srgbClr val="C00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3-2E9A-4336-BC8B-74499ACE3B5F}"/>
              </c:ext>
            </c:extLst>
          </c:dPt>
          <c:dPt>
            <c:idx val="2"/>
            <c:bubble3D val="0"/>
            <c:spPr>
              <a:solidFill>
                <a:srgbClr val="FFC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5-2E9A-4336-BC8B-74499ACE3B5F}"/>
              </c:ext>
            </c:extLst>
          </c:dPt>
          <c:dPt>
            <c:idx val="3"/>
            <c:bubble3D val="0"/>
            <c:spPr>
              <a:solidFill>
                <a:srgbClr val="7030A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7-2E9A-4336-BC8B-74499ACE3B5F}"/>
              </c:ext>
            </c:extLst>
          </c:dPt>
          <c:dPt>
            <c:idx val="4"/>
            <c:bubble3D val="0"/>
            <c:spPr>
              <a:solidFill>
                <a:srgbClr val="FFFF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9-2E9A-4336-BC8B-74499ACE3B5F}"/>
              </c:ext>
            </c:extLst>
          </c:dPt>
          <c:dPt>
            <c:idx val="5"/>
            <c:bubble3D val="0"/>
            <c:spPr>
              <a:solidFill>
                <a:srgbClr val="7030A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B-2E9A-4336-BC8B-74499ACE3B5F}"/>
              </c:ext>
            </c:extLst>
          </c:dPt>
          <c:dLbls>
            <c:dLbl>
              <c:idx val="0"/>
              <c:layout>
                <c:manualLayout>
                  <c:x val="5.4463242680830456E-2"/>
                  <c:y val="6.161764903116093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2E9A-4336-BC8B-74499ACE3B5F}"/>
                </c:ext>
              </c:extLst>
            </c:dLbl>
            <c:dLbl>
              <c:idx val="1"/>
              <c:layout>
                <c:manualLayout>
                  <c:x val="-3.0053143032995843E-2"/>
                  <c:y val="-3.7603545679102762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3163886009648729"/>
                      <c:h val="0.11723102711906334"/>
                    </c:manualLayout>
                  </c15:layout>
                </c:ext>
                <c:ext xmlns:c16="http://schemas.microsoft.com/office/drawing/2014/chart" uri="{C3380CC4-5D6E-409C-BE32-E72D297353CC}">
                  <c16:uniqueId val="{00000003-2E9A-4336-BC8B-74499ACE3B5F}"/>
                </c:ext>
              </c:extLst>
            </c:dLbl>
            <c:dLbl>
              <c:idx val="2"/>
              <c:layout>
                <c:manualLayout>
                  <c:x val="-3.4916547474919402E-2"/>
                  <c:y val="-2.35429604459249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2E9A-4336-BC8B-74499ACE3B5F}"/>
                </c:ext>
              </c:extLst>
            </c:dLbl>
            <c:dLbl>
              <c:idx val="3"/>
              <c:layout>
                <c:manualLayout>
                  <c:x val="4.0676185534651625E-2"/>
                  <c:y val="-3.430653431758200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2E9A-4336-BC8B-74499ACE3B5F}"/>
                </c:ext>
              </c:extLst>
            </c:dLbl>
            <c:dLbl>
              <c:idx val="4"/>
              <c:layout>
                <c:manualLayout>
                  <c:x val="-4.2116323824531447E-2"/>
                  <c:y val="-1.174469794613414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2E9A-4336-BC8B-74499ACE3B5F}"/>
                </c:ext>
              </c:extLst>
            </c:dLbl>
            <c:dLbl>
              <c:idx val="5"/>
              <c:layout>
                <c:manualLayout>
                  <c:x val="0.11839469534955439"/>
                  <c:y val="-7.6621862149389309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2E9A-4336-BC8B-74499ACE3B5F}"/>
                </c:ext>
              </c:extLst>
            </c:dLbl>
            <c:spPr>
              <a:noFill/>
              <a:ln>
                <a:noFill/>
              </a:ln>
              <a:effectLst/>
            </c:spPr>
            <c:txPr>
              <a:bodyPr/>
              <a:lstStyle/>
              <a:p>
                <a:pPr>
                  <a:defRPr sz="1400">
                    <a:latin typeface="Calibri" panose="020F0502020204030204" pitchFamily="34" charset="0"/>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0.7</c:v>
                </c:pt>
                <c:pt idx="1">
                  <c:v>0.3</c:v>
                </c:pt>
              </c:numCache>
            </c:numRef>
          </c:val>
          <c:extLst>
            <c:ext xmlns:c16="http://schemas.microsoft.com/office/drawing/2014/chart" uri="{C3380CC4-5D6E-409C-BE32-E72D297353CC}">
              <c16:uniqueId val="{0000000C-2E9A-4336-BC8B-74499ACE3B5F}"/>
            </c:ext>
          </c:extLst>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400" b="1">
          <a:latin typeface="Times New Roman" pitchFamily="18" charset="0"/>
          <a:cs typeface="Times New Roman" pitchFamily="18"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8.347341723126081E-2"/>
          <c:w val="1"/>
          <c:h val="0.55450698088493566"/>
        </c:manualLayout>
      </c:layout>
      <c:barChart>
        <c:barDir val="col"/>
        <c:grouping val="clustered"/>
        <c:varyColors val="0"/>
        <c:ser>
          <c:idx val="0"/>
          <c:order val="0"/>
          <c:tx>
            <c:strRef>
              <c:f>Sheet1!$B$1</c:f>
              <c:strCache>
                <c:ptCount val="1"/>
                <c:pt idx="0">
                  <c:v>Support</c:v>
                </c:pt>
              </c:strCache>
            </c:strRef>
          </c:tx>
          <c:spPr>
            <a:solidFill>
              <a:srgbClr val="002060"/>
            </a:solidFill>
            <a:ln>
              <a:solidFill>
                <a:schemeClr val="tx1"/>
              </a:solidFill>
            </a:ln>
            <a:scene3d>
              <a:camera prst="orthographicFront"/>
              <a:lightRig rig="threePt" dir="t"/>
            </a:scene3d>
            <a:sp3d>
              <a:bevelT w="190500" h="38100"/>
            </a:sp3d>
          </c:spPr>
          <c:invertIfNegative val="0"/>
          <c:dLbls>
            <c:spPr>
              <a:noFill/>
              <a:ln>
                <a:noFill/>
              </a:ln>
              <a:effectLst/>
            </c:spPr>
            <c:txPr>
              <a:bodyPr/>
              <a:lstStyle/>
              <a:p>
                <a:pPr>
                  <a:defRPr>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Base GOP
(26%)</c:v>
                </c:pt>
                <c:pt idx="1">
                  <c:v>Soft/Lean GOP                                                                           (13%)</c:v>
                </c:pt>
                <c:pt idx="2">
                  <c:v>Ind                                                       (14%)</c:v>
                </c:pt>
                <c:pt idx="3">
                  <c:v>Soft/Lean Dem                                                          (16%)</c:v>
                </c:pt>
                <c:pt idx="4">
                  <c:v>Base Dem                                                           (30%)</c:v>
                </c:pt>
              </c:strCache>
            </c:strRef>
          </c:cat>
          <c:val>
            <c:numRef>
              <c:f>Sheet1!$B$2:$B$6</c:f>
              <c:numCache>
                <c:formatCode>0%</c:formatCode>
                <c:ptCount val="5"/>
                <c:pt idx="0">
                  <c:v>0.84</c:v>
                </c:pt>
                <c:pt idx="1">
                  <c:v>0.94</c:v>
                </c:pt>
                <c:pt idx="2">
                  <c:v>0.89</c:v>
                </c:pt>
                <c:pt idx="3">
                  <c:v>0.95</c:v>
                </c:pt>
                <c:pt idx="4">
                  <c:v>0.95</c:v>
                </c:pt>
              </c:numCache>
            </c:numRef>
          </c:val>
          <c:extLst>
            <c:ext xmlns:c16="http://schemas.microsoft.com/office/drawing/2014/chart" uri="{C3380CC4-5D6E-409C-BE32-E72D297353CC}">
              <c16:uniqueId val="{00000000-CBF6-42F4-91D0-917E18DA7B48}"/>
            </c:ext>
          </c:extLst>
        </c:ser>
        <c:ser>
          <c:idx val="1"/>
          <c:order val="1"/>
          <c:tx>
            <c:strRef>
              <c:f>Sheet1!$C$1</c:f>
              <c:strCache>
                <c:ptCount val="1"/>
                <c:pt idx="0">
                  <c:v>Oppose</c:v>
                </c:pt>
              </c:strCache>
            </c:strRef>
          </c:tx>
          <c:spPr>
            <a:solidFill>
              <a:srgbClr val="C00000"/>
            </a:solidFill>
            <a:ln>
              <a:solidFill>
                <a:schemeClr val="tx1"/>
              </a:solidFill>
            </a:ln>
            <a:scene3d>
              <a:camera prst="orthographicFront"/>
              <a:lightRig rig="threePt" dir="t"/>
            </a:scene3d>
            <a:sp3d>
              <a:bevelT w="190500" h="38100"/>
            </a:sp3d>
          </c:spPr>
          <c:invertIfNegative val="0"/>
          <c:dLbls>
            <c:spPr>
              <a:noFill/>
              <a:ln>
                <a:noFill/>
              </a:ln>
              <a:effectLst/>
            </c:spPr>
            <c:txPr>
              <a:bodyPr/>
              <a:lstStyle/>
              <a:p>
                <a:pPr>
                  <a:defRPr>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Base GOP
(26%)</c:v>
                </c:pt>
                <c:pt idx="1">
                  <c:v>Soft/Lean GOP                                                                           (13%)</c:v>
                </c:pt>
                <c:pt idx="2">
                  <c:v>Ind                                                       (14%)</c:v>
                </c:pt>
                <c:pt idx="3">
                  <c:v>Soft/Lean Dem                                                          (16%)</c:v>
                </c:pt>
                <c:pt idx="4">
                  <c:v>Base Dem                                                           (30%)</c:v>
                </c:pt>
              </c:strCache>
            </c:strRef>
          </c:cat>
          <c:val>
            <c:numRef>
              <c:f>Sheet1!$C$2:$C$6</c:f>
              <c:numCache>
                <c:formatCode>0%</c:formatCode>
                <c:ptCount val="5"/>
                <c:pt idx="0">
                  <c:v>0.16</c:v>
                </c:pt>
                <c:pt idx="1">
                  <c:v>0.06</c:v>
                </c:pt>
                <c:pt idx="2">
                  <c:v>0.11</c:v>
                </c:pt>
                <c:pt idx="3">
                  <c:v>0.05</c:v>
                </c:pt>
                <c:pt idx="4">
                  <c:v>0.05</c:v>
                </c:pt>
              </c:numCache>
            </c:numRef>
          </c:val>
          <c:extLst>
            <c:ext xmlns:c16="http://schemas.microsoft.com/office/drawing/2014/chart" uri="{C3380CC4-5D6E-409C-BE32-E72D297353CC}">
              <c16:uniqueId val="{00000001-CBF6-42F4-91D0-917E18DA7B48}"/>
            </c:ext>
          </c:extLst>
        </c:ser>
        <c:dLbls>
          <c:showLegendKey val="0"/>
          <c:showVal val="1"/>
          <c:showCatName val="0"/>
          <c:showSerName val="0"/>
          <c:showPercent val="0"/>
          <c:showBubbleSize val="0"/>
        </c:dLbls>
        <c:gapWidth val="75"/>
        <c:axId val="194638592"/>
        <c:axId val="194640128"/>
      </c:barChart>
      <c:catAx>
        <c:axId val="194638592"/>
        <c:scaling>
          <c:orientation val="minMax"/>
        </c:scaling>
        <c:delete val="0"/>
        <c:axPos val="b"/>
        <c:numFmt formatCode="General" sourceLinked="1"/>
        <c:majorTickMark val="none"/>
        <c:minorTickMark val="none"/>
        <c:tickLblPos val="nextTo"/>
        <c:spPr>
          <a:ln>
            <a:noFill/>
          </a:ln>
        </c:spPr>
        <c:txPr>
          <a:bodyPr/>
          <a:lstStyle/>
          <a:p>
            <a:pPr>
              <a:defRPr sz="1400">
                <a:latin typeface="Calibri" panose="020F0502020204030204" pitchFamily="34" charset="0"/>
              </a:defRPr>
            </a:pPr>
            <a:endParaRPr lang="en-US"/>
          </a:p>
        </c:txPr>
        <c:crossAx val="194640128"/>
        <c:crosses val="autoZero"/>
        <c:auto val="1"/>
        <c:lblAlgn val="ctr"/>
        <c:lblOffset val="1"/>
        <c:noMultiLvlLbl val="0"/>
      </c:catAx>
      <c:valAx>
        <c:axId val="194640128"/>
        <c:scaling>
          <c:orientation val="minMax"/>
          <c:max val="1"/>
        </c:scaling>
        <c:delete val="1"/>
        <c:axPos val="l"/>
        <c:numFmt formatCode="0%" sourceLinked="1"/>
        <c:majorTickMark val="none"/>
        <c:minorTickMark val="none"/>
        <c:tickLblPos val="none"/>
        <c:crossAx val="194638592"/>
        <c:crosses val="autoZero"/>
        <c:crossBetween val="between"/>
      </c:valAx>
      <c:spPr>
        <a:noFill/>
        <a:ln w="25400">
          <a:noFill/>
        </a:ln>
      </c:spPr>
    </c:plotArea>
    <c:legend>
      <c:legendPos val="b"/>
      <c:layout>
        <c:manualLayout>
          <c:xMode val="edge"/>
          <c:yMode val="edge"/>
          <c:x val="0.39838560804899387"/>
          <c:y val="0.82955566284114346"/>
          <c:w val="0.20322878390201224"/>
          <c:h val="9.785846460875576E-2"/>
        </c:manualLayout>
      </c:layout>
      <c:overlay val="0"/>
      <c:spPr>
        <a:ln>
          <a:solidFill>
            <a:srgbClr val="000000"/>
          </a:solidFill>
        </a:ln>
      </c:spPr>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400" b="1">
          <a:latin typeface="Times New Roman" pitchFamily="18" charset="0"/>
          <a:cs typeface="Times New Roman" pitchFamily="18"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1170051579009076E-3"/>
          <c:y val="0.13214796528220862"/>
          <c:w val="0.98336791696038983"/>
          <c:h val="0.67115987860598625"/>
        </c:manualLayout>
      </c:layout>
      <c:barChart>
        <c:barDir val="col"/>
        <c:grouping val="clustered"/>
        <c:varyColors val="0"/>
        <c:ser>
          <c:idx val="0"/>
          <c:order val="0"/>
          <c:tx>
            <c:strRef>
              <c:f>Sheet1!$B$1</c:f>
              <c:strCache>
                <c:ptCount val="1"/>
                <c:pt idx="0">
                  <c:v>Support</c:v>
                </c:pt>
              </c:strCache>
            </c:strRef>
          </c:tx>
          <c:spPr>
            <a:solidFill>
              <a:srgbClr val="002060"/>
            </a:solidFill>
            <a:ln>
              <a:solidFill>
                <a:schemeClr val="tx1"/>
              </a:solidFill>
            </a:ln>
            <a:scene3d>
              <a:camera prst="orthographicFront"/>
              <a:lightRig rig="balanced" dir="t">
                <a:rot lat="0" lon="0" rev="8700000"/>
              </a:lightRig>
            </a:scene3d>
            <a:sp3d>
              <a:bevelT w="190500" h="38100"/>
            </a:sp3d>
          </c:spPr>
          <c:invertIfNegative val="0"/>
          <c:dLbls>
            <c:spPr>
              <a:noFill/>
              <a:ln>
                <a:noFill/>
              </a:ln>
              <a:effectLst/>
            </c:spPr>
            <c:txPr>
              <a:bodyPr/>
              <a:lstStyle/>
              <a:p>
                <a:pPr>
                  <a:defRPr sz="1200">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Base GOP
(25%)</c:v>
                </c:pt>
                <c:pt idx="1">
                  <c:v>Soft/Lean GOP                                                                                (14%)</c:v>
                </c:pt>
                <c:pt idx="2">
                  <c:v>Ind                                                                                                                         (16%)</c:v>
                </c:pt>
                <c:pt idx="3">
                  <c:v>Soft/Lean Dem                                                                                                                      (16%)</c:v>
                </c:pt>
                <c:pt idx="4">
                  <c:v>Base Dem                                                                                                                          (30%)</c:v>
                </c:pt>
              </c:strCache>
            </c:strRef>
          </c:cat>
          <c:val>
            <c:numRef>
              <c:f>Sheet1!$B$2:$B$6</c:f>
              <c:numCache>
                <c:formatCode>0%</c:formatCode>
                <c:ptCount val="5"/>
                <c:pt idx="0">
                  <c:v>0.9</c:v>
                </c:pt>
                <c:pt idx="1">
                  <c:v>0.91</c:v>
                </c:pt>
                <c:pt idx="2">
                  <c:v>0.89</c:v>
                </c:pt>
                <c:pt idx="3">
                  <c:v>0.87</c:v>
                </c:pt>
                <c:pt idx="4">
                  <c:v>0.92</c:v>
                </c:pt>
              </c:numCache>
            </c:numRef>
          </c:val>
          <c:extLst>
            <c:ext xmlns:c16="http://schemas.microsoft.com/office/drawing/2014/chart" uri="{C3380CC4-5D6E-409C-BE32-E72D297353CC}">
              <c16:uniqueId val="{00000000-A0A8-486A-97F1-720B8EA43302}"/>
            </c:ext>
          </c:extLst>
        </c:ser>
        <c:ser>
          <c:idx val="1"/>
          <c:order val="1"/>
          <c:tx>
            <c:strRef>
              <c:f>Sheet1!$C$1</c:f>
              <c:strCache>
                <c:ptCount val="1"/>
                <c:pt idx="0">
                  <c:v>Oppose</c:v>
                </c:pt>
              </c:strCache>
            </c:strRef>
          </c:tx>
          <c:spPr>
            <a:solidFill>
              <a:srgbClr val="C00000"/>
            </a:solidFill>
            <a:ln>
              <a:solidFill>
                <a:schemeClr val="tx1"/>
              </a:solidFill>
            </a:ln>
            <a:scene3d>
              <a:camera prst="orthographicFront"/>
              <a:lightRig rig="balanced" dir="t">
                <a:rot lat="0" lon="0" rev="8700000"/>
              </a:lightRig>
            </a:scene3d>
            <a:sp3d>
              <a:bevelT w="190500" h="38100"/>
            </a:sp3d>
          </c:spPr>
          <c:invertIfNegative val="0"/>
          <c:dLbls>
            <c:spPr>
              <a:noFill/>
              <a:ln>
                <a:noFill/>
              </a:ln>
              <a:effectLst/>
            </c:spPr>
            <c:txPr>
              <a:bodyPr/>
              <a:lstStyle/>
              <a:p>
                <a:pPr>
                  <a:defRPr sz="12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Base GOP
(25%)</c:v>
                </c:pt>
                <c:pt idx="1">
                  <c:v>Soft/Lean GOP                                                                                (14%)</c:v>
                </c:pt>
                <c:pt idx="2">
                  <c:v>Ind                                                                                                                         (16%)</c:v>
                </c:pt>
                <c:pt idx="3">
                  <c:v>Soft/Lean Dem                                                                                                                      (16%)</c:v>
                </c:pt>
                <c:pt idx="4">
                  <c:v>Base Dem                                                                                                                          (30%)</c:v>
                </c:pt>
              </c:strCache>
            </c:strRef>
          </c:cat>
          <c:val>
            <c:numRef>
              <c:f>Sheet1!$C$2:$C$6</c:f>
              <c:numCache>
                <c:formatCode>0%</c:formatCode>
                <c:ptCount val="5"/>
                <c:pt idx="0">
                  <c:v>0.1</c:v>
                </c:pt>
                <c:pt idx="1">
                  <c:v>0.09</c:v>
                </c:pt>
                <c:pt idx="2">
                  <c:v>0.11</c:v>
                </c:pt>
                <c:pt idx="3">
                  <c:v>0.13</c:v>
                </c:pt>
                <c:pt idx="4">
                  <c:v>0.08</c:v>
                </c:pt>
              </c:numCache>
            </c:numRef>
          </c:val>
          <c:extLst>
            <c:ext xmlns:c16="http://schemas.microsoft.com/office/drawing/2014/chart" uri="{C3380CC4-5D6E-409C-BE32-E72D297353CC}">
              <c16:uniqueId val="{00000001-A0A8-486A-97F1-720B8EA43302}"/>
            </c:ext>
          </c:extLst>
        </c:ser>
        <c:dLbls>
          <c:showLegendKey val="0"/>
          <c:showVal val="1"/>
          <c:showCatName val="0"/>
          <c:showSerName val="0"/>
          <c:showPercent val="0"/>
          <c:showBubbleSize val="0"/>
        </c:dLbls>
        <c:gapWidth val="75"/>
        <c:axId val="126626048"/>
        <c:axId val="126630144"/>
      </c:barChart>
      <c:catAx>
        <c:axId val="126626048"/>
        <c:scaling>
          <c:orientation val="minMax"/>
        </c:scaling>
        <c:delete val="0"/>
        <c:axPos val="b"/>
        <c:numFmt formatCode="General" sourceLinked="0"/>
        <c:majorTickMark val="none"/>
        <c:minorTickMark val="none"/>
        <c:tickLblPos val="nextTo"/>
        <c:spPr>
          <a:ln>
            <a:noFill/>
          </a:ln>
        </c:spPr>
        <c:txPr>
          <a:bodyPr/>
          <a:lstStyle/>
          <a:p>
            <a:pPr>
              <a:defRPr sz="1200">
                <a:latin typeface="Calibri" panose="020F0502020204030204" pitchFamily="34" charset="0"/>
              </a:defRPr>
            </a:pPr>
            <a:endParaRPr lang="en-US"/>
          </a:p>
        </c:txPr>
        <c:crossAx val="126630144"/>
        <c:crosses val="autoZero"/>
        <c:auto val="1"/>
        <c:lblAlgn val="ctr"/>
        <c:lblOffset val="1"/>
        <c:noMultiLvlLbl val="0"/>
      </c:catAx>
      <c:valAx>
        <c:axId val="126630144"/>
        <c:scaling>
          <c:orientation val="minMax"/>
        </c:scaling>
        <c:delete val="1"/>
        <c:axPos val="l"/>
        <c:numFmt formatCode="0%" sourceLinked="1"/>
        <c:majorTickMark val="none"/>
        <c:minorTickMark val="none"/>
        <c:tickLblPos val="none"/>
        <c:crossAx val="126626048"/>
        <c:crosses val="autoZero"/>
        <c:crossBetween val="between"/>
      </c:valAx>
    </c:plotArea>
    <c:legend>
      <c:legendPos val="b"/>
      <c:overlay val="0"/>
      <c:spPr>
        <a:ln>
          <a:solidFill>
            <a:schemeClr val="tx1"/>
          </a:solidFill>
        </a:ln>
      </c:spPr>
      <c:txPr>
        <a:bodyPr/>
        <a:lstStyle/>
        <a:p>
          <a:pPr>
            <a:defRPr>
              <a:latin typeface="Calibri" panose="020F0502020204030204" pitchFamily="34" charset="0"/>
            </a:defRPr>
          </a:pPr>
          <a:endParaRPr lang="en-US"/>
        </a:p>
      </c:txPr>
    </c:legend>
    <c:plotVisOnly val="1"/>
    <c:dispBlanksAs val="gap"/>
    <c:showDLblsOverMax val="0"/>
  </c:chart>
  <c:txPr>
    <a:bodyPr/>
    <a:lstStyle/>
    <a:p>
      <a:pPr>
        <a:defRPr sz="1400" b="1">
          <a:latin typeface="Times New Roman" pitchFamily="18" charset="0"/>
          <a:cs typeface="Times New Roman" pitchFamily="18"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51268691007237"/>
          <c:y val="0.14733677219291139"/>
          <c:w val="0.53089751131543894"/>
          <c:h val="0.57674943664960887"/>
        </c:manualLayout>
      </c:layout>
      <c:pieChart>
        <c:varyColors val="1"/>
        <c:ser>
          <c:idx val="0"/>
          <c:order val="0"/>
          <c:tx>
            <c:strRef>
              <c:f>Sheet1!$B$1</c:f>
              <c:strCache>
                <c:ptCount val="1"/>
                <c:pt idx="0">
                  <c:v>Sales</c:v>
                </c:pt>
              </c:strCache>
            </c:strRef>
          </c:tx>
          <c:spPr>
            <a:ln>
              <a:solidFill>
                <a:schemeClr val="tx1"/>
              </a:solidFill>
            </a:ln>
            <a:scene3d>
              <a:camera prst="orthographicFront"/>
              <a:lightRig rig="balanced" dir="t">
                <a:rot lat="0" lon="0" rev="8700000"/>
              </a:lightRig>
            </a:scene3d>
            <a:sp3d>
              <a:bevelT w="190500" h="38100"/>
            </a:sp3d>
          </c:spPr>
          <c:dPt>
            <c:idx val="0"/>
            <c:bubble3D val="0"/>
            <c:spPr>
              <a:solidFill>
                <a:srgbClr val="002060"/>
              </a:solidFill>
              <a:ln>
                <a:solidFill>
                  <a:schemeClr val="tx1"/>
                </a:solidFill>
              </a:ln>
              <a:scene3d>
                <a:camera prst="orthographicFront"/>
                <a:lightRig rig="balanced" dir="t">
                  <a:rot lat="0" lon="0" rev="8700000"/>
                </a:lightRig>
              </a:scene3d>
              <a:sp3d>
                <a:bevelT w="190500" h="38100"/>
              </a:sp3d>
            </c:spPr>
            <c:extLst>
              <c:ext xmlns:c16="http://schemas.microsoft.com/office/drawing/2014/chart" uri="{C3380CC4-5D6E-409C-BE32-E72D297353CC}">
                <c16:uniqueId val="{00000001-F1B6-4A35-BA0A-579F0FF4C6C8}"/>
              </c:ext>
            </c:extLst>
          </c:dPt>
          <c:dPt>
            <c:idx val="1"/>
            <c:bubble3D val="0"/>
            <c:spPr>
              <a:solidFill>
                <a:srgbClr val="CCECFF"/>
              </a:solidFill>
              <a:ln>
                <a:solidFill>
                  <a:schemeClr val="tx1"/>
                </a:solidFill>
              </a:ln>
              <a:scene3d>
                <a:camera prst="orthographicFront"/>
                <a:lightRig rig="balanced" dir="t">
                  <a:rot lat="0" lon="0" rev="8700000"/>
                </a:lightRig>
              </a:scene3d>
              <a:sp3d>
                <a:bevelT w="190500" h="38100"/>
              </a:sp3d>
            </c:spPr>
            <c:extLst>
              <c:ext xmlns:c16="http://schemas.microsoft.com/office/drawing/2014/chart" uri="{C3380CC4-5D6E-409C-BE32-E72D297353CC}">
                <c16:uniqueId val="{00000003-F1B6-4A35-BA0A-579F0FF4C6C8}"/>
              </c:ext>
            </c:extLst>
          </c:dPt>
          <c:dPt>
            <c:idx val="2"/>
            <c:bubble3D val="0"/>
            <c:spPr>
              <a:solidFill>
                <a:srgbClr val="FFCCCC"/>
              </a:solidFill>
              <a:ln>
                <a:solidFill>
                  <a:schemeClr val="tx1"/>
                </a:solidFill>
              </a:ln>
              <a:scene3d>
                <a:camera prst="orthographicFront"/>
                <a:lightRig rig="balanced" dir="t">
                  <a:rot lat="0" lon="0" rev="8700000"/>
                </a:lightRig>
              </a:scene3d>
              <a:sp3d>
                <a:bevelT w="190500" h="38100"/>
              </a:sp3d>
            </c:spPr>
            <c:extLst>
              <c:ext xmlns:c16="http://schemas.microsoft.com/office/drawing/2014/chart" uri="{C3380CC4-5D6E-409C-BE32-E72D297353CC}">
                <c16:uniqueId val="{00000005-F1B6-4A35-BA0A-579F0FF4C6C8}"/>
              </c:ext>
            </c:extLst>
          </c:dPt>
          <c:dPt>
            <c:idx val="3"/>
            <c:bubble3D val="0"/>
            <c:spPr>
              <a:solidFill>
                <a:srgbClr val="C00000"/>
              </a:solidFill>
              <a:ln>
                <a:solidFill>
                  <a:schemeClr val="tx1"/>
                </a:solidFill>
              </a:ln>
              <a:scene3d>
                <a:camera prst="orthographicFront"/>
                <a:lightRig rig="balanced" dir="t">
                  <a:rot lat="0" lon="0" rev="8700000"/>
                </a:lightRig>
              </a:scene3d>
              <a:sp3d>
                <a:bevelT w="190500" h="38100"/>
              </a:sp3d>
            </c:spPr>
            <c:extLst>
              <c:ext xmlns:c16="http://schemas.microsoft.com/office/drawing/2014/chart" uri="{C3380CC4-5D6E-409C-BE32-E72D297353CC}">
                <c16:uniqueId val="{00000007-F1B6-4A35-BA0A-579F0FF4C6C8}"/>
              </c:ext>
            </c:extLst>
          </c:dPt>
          <c:dPt>
            <c:idx val="4"/>
            <c:bubble3D val="0"/>
            <c:spPr>
              <a:solidFill>
                <a:srgbClr val="FFC000"/>
              </a:solidFill>
              <a:ln>
                <a:solidFill>
                  <a:schemeClr val="tx1"/>
                </a:solidFill>
              </a:ln>
              <a:scene3d>
                <a:camera prst="orthographicFront"/>
                <a:lightRig rig="balanced" dir="t">
                  <a:rot lat="0" lon="0" rev="8700000"/>
                </a:lightRig>
              </a:scene3d>
              <a:sp3d>
                <a:bevelT w="190500" h="38100"/>
              </a:sp3d>
            </c:spPr>
            <c:extLst>
              <c:ext xmlns:c16="http://schemas.microsoft.com/office/drawing/2014/chart" uri="{C3380CC4-5D6E-409C-BE32-E72D297353CC}">
                <c16:uniqueId val="{00000009-F1B6-4A35-BA0A-579F0FF4C6C8}"/>
              </c:ext>
            </c:extLst>
          </c:dPt>
          <c:dPt>
            <c:idx val="5"/>
            <c:bubble3D val="0"/>
            <c:spPr>
              <a:solidFill>
                <a:srgbClr val="7030A0"/>
              </a:solidFill>
              <a:ln>
                <a:solidFill>
                  <a:schemeClr val="tx1"/>
                </a:solidFill>
              </a:ln>
              <a:scene3d>
                <a:camera prst="orthographicFront"/>
                <a:lightRig rig="balanced" dir="t">
                  <a:rot lat="0" lon="0" rev="8700000"/>
                </a:lightRig>
              </a:scene3d>
              <a:sp3d>
                <a:bevelT w="190500" h="38100"/>
              </a:sp3d>
            </c:spPr>
            <c:extLst>
              <c:ext xmlns:c16="http://schemas.microsoft.com/office/drawing/2014/chart" uri="{C3380CC4-5D6E-409C-BE32-E72D297353CC}">
                <c16:uniqueId val="{0000000B-9F30-4E62-BF05-1C59F6847878}"/>
              </c:ext>
            </c:extLst>
          </c:dPt>
          <c:dLbls>
            <c:dLbl>
              <c:idx val="0"/>
              <c:layout>
                <c:manualLayout>
                  <c:x val="3.9407631982032482E-2"/>
                  <c:y val="-2.492403321838995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1B6-4A35-BA0A-579F0FF4C6C8}"/>
                </c:ext>
              </c:extLst>
            </c:dLbl>
            <c:dLbl>
              <c:idx val="1"/>
              <c:layout>
                <c:manualLayout>
                  <c:x val="-9.9380511431566734E-4"/>
                  <c:y val="5.219276322985513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1B6-4A35-BA0A-579F0FF4C6C8}"/>
                </c:ext>
              </c:extLst>
            </c:dLbl>
            <c:dLbl>
              <c:idx val="2"/>
              <c:layout>
                <c:manualLayout>
                  <c:x val="-6.1073185172467806E-2"/>
                  <c:y val="-1.1454391823434735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1B6-4A35-BA0A-579F0FF4C6C8}"/>
                </c:ext>
              </c:extLst>
            </c:dLbl>
            <c:dLbl>
              <c:idx val="3"/>
              <c:layout>
                <c:manualLayout>
                  <c:x val="0.15585250929272965"/>
                  <c:y val="0"/>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F1B6-4A35-BA0A-579F0FF4C6C8}"/>
                </c:ext>
              </c:extLst>
            </c:dLbl>
            <c:dLbl>
              <c:idx val="4"/>
              <c:layout>
                <c:manualLayout>
                  <c:x val="-5.189493686759074E-3"/>
                  <c:y val="-2.188645139585829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F1B6-4A35-BA0A-579F0FF4C6C8}"/>
                </c:ext>
              </c:extLst>
            </c:dLbl>
            <c:spPr>
              <a:noFill/>
              <a:ln>
                <a:noFill/>
              </a:ln>
              <a:effectLst/>
            </c:spPr>
            <c:txPr>
              <a:bodyPr/>
              <a:lstStyle/>
              <a:p>
                <a:pPr>
                  <a:defRPr sz="1400">
                    <a:latin typeface="Calibri" panose="020F0502020204030204" pitchFamily="34" charset="0"/>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Sheet1!$A$2:$A$5</c:f>
              <c:strCache>
                <c:ptCount val="4"/>
                <c:pt idx="0">
                  <c:v>Strongly Support</c:v>
                </c:pt>
                <c:pt idx="1">
                  <c:v>Somewhat Support</c:v>
                </c:pt>
                <c:pt idx="2">
                  <c:v>Somewhat Oppose</c:v>
                </c:pt>
                <c:pt idx="3">
                  <c:v>Strongly Oppose</c:v>
                </c:pt>
              </c:strCache>
            </c:strRef>
          </c:cat>
          <c:val>
            <c:numRef>
              <c:f>Sheet1!$B$2:$B$5</c:f>
              <c:numCache>
                <c:formatCode>0%</c:formatCode>
                <c:ptCount val="4"/>
                <c:pt idx="0">
                  <c:v>0.37</c:v>
                </c:pt>
                <c:pt idx="1">
                  <c:v>0.53</c:v>
                </c:pt>
                <c:pt idx="2">
                  <c:v>7.0000000000000007E-2</c:v>
                </c:pt>
                <c:pt idx="3">
                  <c:v>0.03</c:v>
                </c:pt>
              </c:numCache>
            </c:numRef>
          </c:val>
          <c:extLst>
            <c:ext xmlns:c16="http://schemas.microsoft.com/office/drawing/2014/chart" uri="{C3380CC4-5D6E-409C-BE32-E72D297353CC}">
              <c16:uniqueId val="{0000000C-F1B6-4A35-BA0A-579F0FF4C6C8}"/>
            </c:ext>
          </c:extLst>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400" b="1">
          <a:latin typeface="Times New Roman" pitchFamily="18" charset="0"/>
          <a:cs typeface="Times New Roman" pitchFamily="18"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11576963976620895"/>
          <c:w val="1"/>
          <c:h val="0.65411035992331157"/>
        </c:manualLayout>
      </c:layout>
      <c:barChart>
        <c:barDir val="col"/>
        <c:grouping val="clustered"/>
        <c:varyColors val="0"/>
        <c:ser>
          <c:idx val="0"/>
          <c:order val="0"/>
          <c:tx>
            <c:strRef>
              <c:f>Sheet1!$B$1</c:f>
              <c:strCache>
                <c:ptCount val="1"/>
                <c:pt idx="0">
                  <c:v>Total Favor</c:v>
                </c:pt>
              </c:strCache>
            </c:strRef>
          </c:tx>
          <c:spPr>
            <a:solidFill>
              <a:srgbClr val="002060"/>
            </a:solidFill>
            <a:ln>
              <a:solidFill>
                <a:schemeClr val="tx1"/>
              </a:solidFill>
            </a:ln>
            <a:scene3d>
              <a:camera prst="orthographicFront"/>
              <a:lightRig rig="threePt" dir="t"/>
            </a:scene3d>
            <a:sp3d>
              <a:bevelT w="190500" h="38100"/>
            </a:sp3d>
          </c:spPr>
          <c:invertIfNegative val="0"/>
          <c:dLbls>
            <c:spPr>
              <a:noFill/>
              <a:ln>
                <a:noFill/>
              </a:ln>
              <a:effectLst/>
            </c:spPr>
            <c:txPr>
              <a:bodyPr/>
              <a:lstStyle/>
              <a:p>
                <a:pPr>
                  <a:defRPr>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Base GOP
(21%)</c:v>
                </c:pt>
                <c:pt idx="1">
                  <c:v>Soft/Lean GOP
(12%)</c:v>
                </c:pt>
                <c:pt idx="2">
                  <c:v>Independent
(30%)</c:v>
                </c:pt>
                <c:pt idx="3">
                  <c:v>Soft/Lean Democrat
(14%)</c:v>
                </c:pt>
                <c:pt idx="4">
                  <c:v>95</c:v>
                </c:pt>
              </c:strCache>
            </c:strRef>
          </c:cat>
          <c:val>
            <c:numRef>
              <c:f>Sheet1!$B$2:$B$6</c:f>
              <c:numCache>
                <c:formatCode>0%</c:formatCode>
                <c:ptCount val="5"/>
                <c:pt idx="0">
                  <c:v>0.88</c:v>
                </c:pt>
                <c:pt idx="1">
                  <c:v>0.84</c:v>
                </c:pt>
                <c:pt idx="2">
                  <c:v>0.81</c:v>
                </c:pt>
                <c:pt idx="3">
                  <c:v>0.64</c:v>
                </c:pt>
                <c:pt idx="4">
                  <c:v>0.49</c:v>
                </c:pt>
              </c:numCache>
            </c:numRef>
          </c:val>
          <c:extLst>
            <c:ext xmlns:c16="http://schemas.microsoft.com/office/drawing/2014/chart" uri="{C3380CC4-5D6E-409C-BE32-E72D297353CC}">
              <c16:uniqueId val="{00000000-F7E0-4D0D-8526-632851D53758}"/>
            </c:ext>
          </c:extLst>
        </c:ser>
        <c:ser>
          <c:idx val="1"/>
          <c:order val="1"/>
          <c:tx>
            <c:strRef>
              <c:f>Sheet1!$C$1</c:f>
              <c:strCache>
                <c:ptCount val="1"/>
                <c:pt idx="0">
                  <c:v>Total Oppose</c:v>
                </c:pt>
              </c:strCache>
            </c:strRef>
          </c:tx>
          <c:spPr>
            <a:solidFill>
              <a:srgbClr val="C00000"/>
            </a:solidFill>
            <a:ln>
              <a:solidFill>
                <a:schemeClr val="tx1"/>
              </a:solidFill>
            </a:ln>
            <a:scene3d>
              <a:camera prst="orthographicFront"/>
              <a:lightRig rig="threePt" dir="t"/>
            </a:scene3d>
            <a:sp3d>
              <a:bevelT w="190500" h="38100"/>
            </a:sp3d>
          </c:spPr>
          <c:invertIfNegative val="0"/>
          <c:dLbls>
            <c:spPr>
              <a:noFill/>
              <a:ln>
                <a:noFill/>
              </a:ln>
              <a:effectLst/>
            </c:spPr>
            <c:txPr>
              <a:bodyPr/>
              <a:lstStyle/>
              <a:p>
                <a:pPr>
                  <a:defRPr>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Base GOP
(21%)</c:v>
                </c:pt>
                <c:pt idx="1">
                  <c:v>Soft/Lean GOP
(12%)</c:v>
                </c:pt>
                <c:pt idx="2">
                  <c:v>Independent
(30%)</c:v>
                </c:pt>
                <c:pt idx="3">
                  <c:v>Soft/Lean Democrat
(14%)</c:v>
                </c:pt>
                <c:pt idx="4">
                  <c:v>95</c:v>
                </c:pt>
              </c:strCache>
            </c:strRef>
          </c:cat>
          <c:val>
            <c:numRef>
              <c:f>Sheet1!$C$2:$C$6</c:f>
              <c:numCache>
                <c:formatCode>0%</c:formatCode>
                <c:ptCount val="5"/>
                <c:pt idx="0">
                  <c:v>0.12</c:v>
                </c:pt>
                <c:pt idx="1">
                  <c:v>0.16</c:v>
                </c:pt>
                <c:pt idx="2">
                  <c:v>0.19</c:v>
                </c:pt>
                <c:pt idx="3">
                  <c:v>0.36</c:v>
                </c:pt>
                <c:pt idx="4">
                  <c:v>0.51</c:v>
                </c:pt>
              </c:numCache>
            </c:numRef>
          </c:val>
          <c:extLst>
            <c:ext xmlns:c16="http://schemas.microsoft.com/office/drawing/2014/chart" uri="{C3380CC4-5D6E-409C-BE32-E72D297353CC}">
              <c16:uniqueId val="{00000001-F7E0-4D0D-8526-632851D53758}"/>
            </c:ext>
          </c:extLst>
        </c:ser>
        <c:dLbls>
          <c:showLegendKey val="0"/>
          <c:showVal val="1"/>
          <c:showCatName val="0"/>
          <c:showSerName val="0"/>
          <c:showPercent val="0"/>
          <c:showBubbleSize val="0"/>
        </c:dLbls>
        <c:gapWidth val="75"/>
        <c:axId val="194557440"/>
        <c:axId val="194558976"/>
      </c:barChart>
      <c:catAx>
        <c:axId val="194557440"/>
        <c:scaling>
          <c:orientation val="minMax"/>
        </c:scaling>
        <c:delete val="1"/>
        <c:axPos val="b"/>
        <c:numFmt formatCode="General" sourceLinked="1"/>
        <c:majorTickMark val="none"/>
        <c:minorTickMark val="none"/>
        <c:tickLblPos val="nextTo"/>
        <c:crossAx val="194558976"/>
        <c:crosses val="autoZero"/>
        <c:auto val="1"/>
        <c:lblAlgn val="ctr"/>
        <c:lblOffset val="1"/>
        <c:noMultiLvlLbl val="0"/>
      </c:catAx>
      <c:valAx>
        <c:axId val="194558976"/>
        <c:scaling>
          <c:orientation val="minMax"/>
          <c:max val="1"/>
        </c:scaling>
        <c:delete val="1"/>
        <c:axPos val="l"/>
        <c:numFmt formatCode="0%" sourceLinked="1"/>
        <c:majorTickMark val="none"/>
        <c:minorTickMark val="none"/>
        <c:tickLblPos val="none"/>
        <c:crossAx val="194557440"/>
        <c:crosses val="autoZero"/>
        <c:crossBetween val="between"/>
      </c:valAx>
      <c:spPr>
        <a:noFill/>
        <a:ln w="25400">
          <a:noFill/>
        </a:ln>
      </c:spPr>
    </c:plotArea>
    <c:plotVisOnly val="1"/>
    <c:dispBlanksAs val="gap"/>
    <c:showDLblsOverMax val="0"/>
  </c:chart>
  <c:txPr>
    <a:bodyPr/>
    <a:lstStyle/>
    <a:p>
      <a:pPr>
        <a:defRPr sz="1400" b="1">
          <a:latin typeface="Times New Roman" pitchFamily="18" charset="0"/>
          <a:cs typeface="Times New Roman" pitchFamily="18"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8.3473362464878423E-2"/>
          <c:w val="1"/>
          <c:h val="0.55450698088493589"/>
        </c:manualLayout>
      </c:layout>
      <c:barChart>
        <c:barDir val="col"/>
        <c:grouping val="clustered"/>
        <c:varyColors val="0"/>
        <c:ser>
          <c:idx val="0"/>
          <c:order val="0"/>
          <c:tx>
            <c:strRef>
              <c:f>Sheet1!$B$1</c:f>
              <c:strCache>
                <c:ptCount val="1"/>
                <c:pt idx="0">
                  <c:v>Personal</c:v>
                </c:pt>
              </c:strCache>
            </c:strRef>
          </c:tx>
          <c:spPr>
            <a:solidFill>
              <a:srgbClr val="002060"/>
            </a:solidFill>
            <a:ln>
              <a:solidFill>
                <a:schemeClr val="tx1"/>
              </a:solidFill>
            </a:ln>
            <a:scene3d>
              <a:camera prst="orthographicFront"/>
              <a:lightRig rig="threePt" dir="t"/>
            </a:scene3d>
            <a:sp3d>
              <a:bevelT w="190500" h="38100"/>
            </a:sp3d>
          </c:spPr>
          <c:invertIfNegative val="0"/>
          <c:dLbls>
            <c:spPr>
              <a:noFill/>
              <a:ln>
                <a:noFill/>
              </a:ln>
              <a:effectLst/>
            </c:spPr>
            <c:txPr>
              <a:bodyPr/>
              <a:lstStyle/>
              <a:p>
                <a:pPr>
                  <a:defRPr>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Base GOP
(25%)</c:v>
                </c:pt>
                <c:pt idx="1">
                  <c:v>Soft/Lean GOP                                                                                (14%)</c:v>
                </c:pt>
                <c:pt idx="2">
                  <c:v>Ind                                                                                                                         (16%)</c:v>
                </c:pt>
                <c:pt idx="3">
                  <c:v>Soft/Lean Dem                                                                                                                      (16%)</c:v>
                </c:pt>
                <c:pt idx="4">
                  <c:v>Base Dem                                                                                                                          (30%)</c:v>
                </c:pt>
              </c:strCache>
            </c:strRef>
          </c:cat>
          <c:val>
            <c:numRef>
              <c:f>Sheet1!$B$2:$B$6</c:f>
              <c:numCache>
                <c:formatCode>0%</c:formatCode>
                <c:ptCount val="5"/>
                <c:pt idx="0">
                  <c:v>0.83</c:v>
                </c:pt>
                <c:pt idx="1">
                  <c:v>0.81</c:v>
                </c:pt>
                <c:pt idx="2">
                  <c:v>0.68</c:v>
                </c:pt>
                <c:pt idx="3">
                  <c:v>0.59</c:v>
                </c:pt>
                <c:pt idx="4">
                  <c:v>0.57999999999999996</c:v>
                </c:pt>
              </c:numCache>
            </c:numRef>
          </c:val>
          <c:extLst>
            <c:ext xmlns:c16="http://schemas.microsoft.com/office/drawing/2014/chart" uri="{C3380CC4-5D6E-409C-BE32-E72D297353CC}">
              <c16:uniqueId val="{00000000-CBF6-42F4-91D0-917E18DA7B48}"/>
            </c:ext>
          </c:extLst>
        </c:ser>
        <c:ser>
          <c:idx val="1"/>
          <c:order val="1"/>
          <c:tx>
            <c:strRef>
              <c:f>Sheet1!$C$1</c:f>
              <c:strCache>
                <c:ptCount val="1"/>
                <c:pt idx="0">
                  <c:v>Public/Medicare For All</c:v>
                </c:pt>
              </c:strCache>
            </c:strRef>
          </c:tx>
          <c:spPr>
            <a:solidFill>
              <a:srgbClr val="C00000"/>
            </a:solidFill>
            <a:ln>
              <a:solidFill>
                <a:schemeClr val="tx1"/>
              </a:solidFill>
            </a:ln>
            <a:scene3d>
              <a:camera prst="orthographicFront"/>
              <a:lightRig rig="threePt" dir="t"/>
            </a:scene3d>
            <a:sp3d>
              <a:bevelT w="190500" h="38100"/>
            </a:sp3d>
          </c:spPr>
          <c:invertIfNegative val="0"/>
          <c:dLbls>
            <c:spPr>
              <a:noFill/>
              <a:ln>
                <a:noFill/>
              </a:ln>
              <a:effectLst/>
            </c:spPr>
            <c:txPr>
              <a:bodyPr/>
              <a:lstStyle/>
              <a:p>
                <a:pPr>
                  <a:defRPr>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Base GOP
(25%)</c:v>
                </c:pt>
                <c:pt idx="1">
                  <c:v>Soft/Lean GOP                                                                                (14%)</c:v>
                </c:pt>
                <c:pt idx="2">
                  <c:v>Ind                                                                                                                         (16%)</c:v>
                </c:pt>
                <c:pt idx="3">
                  <c:v>Soft/Lean Dem                                                                                                                      (16%)</c:v>
                </c:pt>
                <c:pt idx="4">
                  <c:v>Base Dem                                                                                                                          (30%)</c:v>
                </c:pt>
              </c:strCache>
            </c:strRef>
          </c:cat>
          <c:val>
            <c:numRef>
              <c:f>Sheet1!$C$2:$C$6</c:f>
              <c:numCache>
                <c:formatCode>0%</c:formatCode>
                <c:ptCount val="5"/>
                <c:pt idx="0">
                  <c:v>0.17</c:v>
                </c:pt>
                <c:pt idx="1">
                  <c:v>0.19</c:v>
                </c:pt>
                <c:pt idx="2">
                  <c:v>0.32</c:v>
                </c:pt>
                <c:pt idx="3">
                  <c:v>0.41</c:v>
                </c:pt>
                <c:pt idx="4">
                  <c:v>0.42</c:v>
                </c:pt>
              </c:numCache>
            </c:numRef>
          </c:val>
          <c:extLst>
            <c:ext xmlns:c16="http://schemas.microsoft.com/office/drawing/2014/chart" uri="{C3380CC4-5D6E-409C-BE32-E72D297353CC}">
              <c16:uniqueId val="{00000001-CBF6-42F4-91D0-917E18DA7B48}"/>
            </c:ext>
          </c:extLst>
        </c:ser>
        <c:dLbls>
          <c:showLegendKey val="0"/>
          <c:showVal val="1"/>
          <c:showCatName val="0"/>
          <c:showSerName val="0"/>
          <c:showPercent val="0"/>
          <c:showBubbleSize val="0"/>
        </c:dLbls>
        <c:gapWidth val="75"/>
        <c:axId val="194638592"/>
        <c:axId val="194640128"/>
      </c:barChart>
      <c:catAx>
        <c:axId val="194638592"/>
        <c:scaling>
          <c:orientation val="minMax"/>
        </c:scaling>
        <c:delete val="0"/>
        <c:axPos val="b"/>
        <c:numFmt formatCode="General" sourceLinked="1"/>
        <c:majorTickMark val="none"/>
        <c:minorTickMark val="none"/>
        <c:tickLblPos val="nextTo"/>
        <c:spPr>
          <a:ln>
            <a:noFill/>
          </a:ln>
        </c:spPr>
        <c:txPr>
          <a:bodyPr/>
          <a:lstStyle/>
          <a:p>
            <a:pPr>
              <a:defRPr sz="1400">
                <a:latin typeface="Calibri" panose="020F0502020204030204" pitchFamily="34" charset="0"/>
              </a:defRPr>
            </a:pPr>
            <a:endParaRPr lang="en-US"/>
          </a:p>
        </c:txPr>
        <c:crossAx val="194640128"/>
        <c:crosses val="autoZero"/>
        <c:auto val="1"/>
        <c:lblAlgn val="ctr"/>
        <c:lblOffset val="1"/>
        <c:noMultiLvlLbl val="0"/>
      </c:catAx>
      <c:valAx>
        <c:axId val="194640128"/>
        <c:scaling>
          <c:orientation val="minMax"/>
          <c:max val="1"/>
        </c:scaling>
        <c:delete val="1"/>
        <c:axPos val="l"/>
        <c:numFmt formatCode="0%" sourceLinked="1"/>
        <c:majorTickMark val="none"/>
        <c:minorTickMark val="none"/>
        <c:tickLblPos val="none"/>
        <c:crossAx val="194638592"/>
        <c:crosses val="autoZero"/>
        <c:crossBetween val="between"/>
      </c:valAx>
      <c:spPr>
        <a:noFill/>
        <a:ln w="25400">
          <a:noFill/>
        </a:ln>
      </c:spPr>
    </c:plotArea>
    <c:legend>
      <c:legendPos val="b"/>
      <c:layout>
        <c:manualLayout>
          <c:xMode val="edge"/>
          <c:yMode val="edge"/>
          <c:x val="0.31824792213473319"/>
          <c:y val="0.84236493446763183"/>
          <c:w val="0.36350415573053374"/>
          <c:h val="9.785846460875576E-2"/>
        </c:manualLayout>
      </c:layout>
      <c:overlay val="0"/>
      <c:spPr>
        <a:ln>
          <a:solidFill>
            <a:srgbClr val="000000"/>
          </a:solidFill>
        </a:ln>
      </c:spPr>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400" b="1">
          <a:latin typeface="Times New Roman" pitchFamily="18" charset="0"/>
          <a:cs typeface="Times New Roman" pitchFamily="18"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11576963976620895"/>
          <c:w val="1"/>
          <c:h val="0.65411035992331157"/>
        </c:manualLayout>
      </c:layout>
      <c:barChart>
        <c:barDir val="col"/>
        <c:grouping val="clustered"/>
        <c:varyColors val="0"/>
        <c:ser>
          <c:idx val="0"/>
          <c:order val="0"/>
          <c:tx>
            <c:strRef>
              <c:f>Sheet1!$B$1</c:f>
              <c:strCache>
                <c:ptCount val="1"/>
                <c:pt idx="0">
                  <c:v>Total Favor</c:v>
                </c:pt>
              </c:strCache>
            </c:strRef>
          </c:tx>
          <c:spPr>
            <a:solidFill>
              <a:srgbClr val="002060"/>
            </a:solidFill>
            <a:ln>
              <a:solidFill>
                <a:schemeClr val="tx1"/>
              </a:solidFill>
            </a:ln>
            <a:scene3d>
              <a:camera prst="orthographicFront"/>
              <a:lightRig rig="threePt" dir="t"/>
            </a:scene3d>
            <a:sp3d>
              <a:bevelT w="190500" h="38100"/>
            </a:sp3d>
          </c:spPr>
          <c:invertIfNegative val="0"/>
          <c:dLbls>
            <c:spPr>
              <a:noFill/>
              <a:ln>
                <a:noFill/>
              </a:ln>
              <a:effectLst/>
            </c:spPr>
            <c:txPr>
              <a:bodyPr/>
              <a:lstStyle/>
              <a:p>
                <a:pPr>
                  <a:defRPr>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Base GOP
(21%)</c:v>
                </c:pt>
                <c:pt idx="1">
                  <c:v>Soft/Lean GOP
(12%)</c:v>
                </c:pt>
                <c:pt idx="2">
                  <c:v>Independent
(30%)</c:v>
                </c:pt>
                <c:pt idx="3">
                  <c:v>Soft/Lean Democrat
(14%)</c:v>
                </c:pt>
                <c:pt idx="4">
                  <c:v>95</c:v>
                </c:pt>
              </c:strCache>
            </c:strRef>
          </c:cat>
          <c:val>
            <c:numRef>
              <c:f>Sheet1!$B$2:$B$6</c:f>
              <c:numCache>
                <c:formatCode>0%</c:formatCode>
                <c:ptCount val="5"/>
                <c:pt idx="0">
                  <c:v>0.74</c:v>
                </c:pt>
                <c:pt idx="1">
                  <c:v>0.64</c:v>
                </c:pt>
                <c:pt idx="2">
                  <c:v>0.71</c:v>
                </c:pt>
                <c:pt idx="3">
                  <c:v>0.59</c:v>
                </c:pt>
                <c:pt idx="4">
                  <c:v>0.52</c:v>
                </c:pt>
              </c:numCache>
            </c:numRef>
          </c:val>
          <c:extLst>
            <c:ext xmlns:c16="http://schemas.microsoft.com/office/drawing/2014/chart" uri="{C3380CC4-5D6E-409C-BE32-E72D297353CC}">
              <c16:uniqueId val="{00000000-F7E0-4D0D-8526-632851D53758}"/>
            </c:ext>
          </c:extLst>
        </c:ser>
        <c:ser>
          <c:idx val="1"/>
          <c:order val="1"/>
          <c:tx>
            <c:strRef>
              <c:f>Sheet1!$C$1</c:f>
              <c:strCache>
                <c:ptCount val="1"/>
                <c:pt idx="0">
                  <c:v>Total Oppose</c:v>
                </c:pt>
              </c:strCache>
            </c:strRef>
          </c:tx>
          <c:spPr>
            <a:solidFill>
              <a:srgbClr val="C00000"/>
            </a:solidFill>
            <a:ln>
              <a:solidFill>
                <a:schemeClr val="tx1"/>
              </a:solidFill>
            </a:ln>
            <a:scene3d>
              <a:camera prst="orthographicFront"/>
              <a:lightRig rig="threePt" dir="t"/>
            </a:scene3d>
            <a:sp3d>
              <a:bevelT w="190500" h="38100"/>
            </a:sp3d>
          </c:spPr>
          <c:invertIfNegative val="0"/>
          <c:dLbls>
            <c:spPr>
              <a:noFill/>
              <a:ln>
                <a:noFill/>
              </a:ln>
              <a:effectLst/>
            </c:spPr>
            <c:txPr>
              <a:bodyPr/>
              <a:lstStyle/>
              <a:p>
                <a:pPr>
                  <a:defRPr>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Base GOP
(21%)</c:v>
                </c:pt>
                <c:pt idx="1">
                  <c:v>Soft/Lean GOP
(12%)</c:v>
                </c:pt>
                <c:pt idx="2">
                  <c:v>Independent
(30%)</c:v>
                </c:pt>
                <c:pt idx="3">
                  <c:v>Soft/Lean Democrat
(14%)</c:v>
                </c:pt>
                <c:pt idx="4">
                  <c:v>95</c:v>
                </c:pt>
              </c:strCache>
            </c:strRef>
          </c:cat>
          <c:val>
            <c:numRef>
              <c:f>Sheet1!$C$2:$C$6</c:f>
              <c:numCache>
                <c:formatCode>0%</c:formatCode>
                <c:ptCount val="5"/>
                <c:pt idx="0">
                  <c:v>0.26</c:v>
                </c:pt>
                <c:pt idx="1">
                  <c:v>0.36</c:v>
                </c:pt>
                <c:pt idx="2">
                  <c:v>0.28999999999999998</c:v>
                </c:pt>
                <c:pt idx="3">
                  <c:v>0.41</c:v>
                </c:pt>
                <c:pt idx="4">
                  <c:v>0.48</c:v>
                </c:pt>
              </c:numCache>
            </c:numRef>
          </c:val>
          <c:extLst>
            <c:ext xmlns:c16="http://schemas.microsoft.com/office/drawing/2014/chart" uri="{C3380CC4-5D6E-409C-BE32-E72D297353CC}">
              <c16:uniqueId val="{00000001-F7E0-4D0D-8526-632851D53758}"/>
            </c:ext>
          </c:extLst>
        </c:ser>
        <c:dLbls>
          <c:showLegendKey val="0"/>
          <c:showVal val="1"/>
          <c:showCatName val="0"/>
          <c:showSerName val="0"/>
          <c:showPercent val="0"/>
          <c:showBubbleSize val="0"/>
        </c:dLbls>
        <c:gapWidth val="75"/>
        <c:axId val="194557440"/>
        <c:axId val="194558976"/>
      </c:barChart>
      <c:catAx>
        <c:axId val="194557440"/>
        <c:scaling>
          <c:orientation val="minMax"/>
        </c:scaling>
        <c:delete val="1"/>
        <c:axPos val="b"/>
        <c:numFmt formatCode="General" sourceLinked="1"/>
        <c:majorTickMark val="none"/>
        <c:minorTickMark val="none"/>
        <c:tickLblPos val="nextTo"/>
        <c:crossAx val="194558976"/>
        <c:crosses val="autoZero"/>
        <c:auto val="1"/>
        <c:lblAlgn val="ctr"/>
        <c:lblOffset val="1"/>
        <c:noMultiLvlLbl val="0"/>
      </c:catAx>
      <c:valAx>
        <c:axId val="194558976"/>
        <c:scaling>
          <c:orientation val="minMax"/>
          <c:max val="1"/>
        </c:scaling>
        <c:delete val="1"/>
        <c:axPos val="l"/>
        <c:numFmt formatCode="0%" sourceLinked="1"/>
        <c:majorTickMark val="none"/>
        <c:minorTickMark val="none"/>
        <c:tickLblPos val="none"/>
        <c:crossAx val="194557440"/>
        <c:crosses val="autoZero"/>
        <c:crossBetween val="between"/>
      </c:valAx>
      <c:spPr>
        <a:noFill/>
        <a:ln w="25400">
          <a:noFill/>
        </a:ln>
      </c:spPr>
    </c:plotArea>
    <c:plotVisOnly val="1"/>
    <c:dispBlanksAs val="gap"/>
    <c:showDLblsOverMax val="0"/>
  </c:chart>
  <c:txPr>
    <a:bodyPr/>
    <a:lstStyle/>
    <a:p>
      <a:pPr>
        <a:defRPr sz="1400" b="1">
          <a:latin typeface="Times New Roman" pitchFamily="18" charset="0"/>
          <a:cs typeface="Times New Roman" pitchFamily="18"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8.3473362464878423E-2"/>
          <c:w val="1"/>
          <c:h val="0.55450698088493589"/>
        </c:manualLayout>
      </c:layout>
      <c:barChart>
        <c:barDir val="col"/>
        <c:grouping val="clustered"/>
        <c:varyColors val="0"/>
        <c:ser>
          <c:idx val="0"/>
          <c:order val="0"/>
          <c:tx>
            <c:strRef>
              <c:f>Sheet1!$B$1</c:f>
              <c:strCache>
                <c:ptCount val="1"/>
                <c:pt idx="0">
                  <c:v>Personal</c:v>
                </c:pt>
              </c:strCache>
            </c:strRef>
          </c:tx>
          <c:spPr>
            <a:solidFill>
              <a:srgbClr val="002060"/>
            </a:solidFill>
            <a:ln>
              <a:solidFill>
                <a:schemeClr val="tx1"/>
              </a:solidFill>
            </a:ln>
            <a:scene3d>
              <a:camera prst="orthographicFront"/>
              <a:lightRig rig="threePt" dir="t"/>
            </a:scene3d>
            <a:sp3d>
              <a:bevelT w="190500" h="38100"/>
            </a:sp3d>
          </c:spPr>
          <c:invertIfNegative val="0"/>
          <c:dLbls>
            <c:spPr>
              <a:noFill/>
              <a:ln>
                <a:noFill/>
              </a:ln>
              <a:effectLst/>
            </c:spPr>
            <c:txPr>
              <a:bodyPr/>
              <a:lstStyle/>
              <a:p>
                <a:pPr>
                  <a:defRPr>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White                                                                                                                          (73%)</c:v>
                </c:pt>
                <c:pt idx="1">
                  <c:v>Total Minority                                                                                                                (27%)</c:v>
                </c:pt>
                <c:pt idx="2">
                  <c:v>African American                                                                                           (12%)</c:v>
                </c:pt>
                <c:pt idx="3">
                  <c:v>Hispanic                                                                                                        (10%)</c:v>
                </c:pt>
                <c:pt idx="4">
                  <c:v>White Dem                                                                                                                             (28%)</c:v>
                </c:pt>
              </c:strCache>
            </c:strRef>
          </c:cat>
          <c:val>
            <c:numRef>
              <c:f>Sheet1!$B$2:$B$6</c:f>
              <c:numCache>
                <c:formatCode>0%</c:formatCode>
                <c:ptCount val="5"/>
                <c:pt idx="0">
                  <c:v>0.7</c:v>
                </c:pt>
                <c:pt idx="1">
                  <c:v>0.66</c:v>
                </c:pt>
                <c:pt idx="2">
                  <c:v>0.74</c:v>
                </c:pt>
                <c:pt idx="3">
                  <c:v>0.54</c:v>
                </c:pt>
                <c:pt idx="4">
                  <c:v>0.55000000000000004</c:v>
                </c:pt>
              </c:numCache>
            </c:numRef>
          </c:val>
          <c:extLst>
            <c:ext xmlns:c16="http://schemas.microsoft.com/office/drawing/2014/chart" uri="{C3380CC4-5D6E-409C-BE32-E72D297353CC}">
              <c16:uniqueId val="{00000000-CBF6-42F4-91D0-917E18DA7B48}"/>
            </c:ext>
          </c:extLst>
        </c:ser>
        <c:ser>
          <c:idx val="1"/>
          <c:order val="1"/>
          <c:tx>
            <c:strRef>
              <c:f>Sheet1!$C$1</c:f>
              <c:strCache>
                <c:ptCount val="1"/>
                <c:pt idx="0">
                  <c:v>Public/Medicare For All</c:v>
                </c:pt>
              </c:strCache>
            </c:strRef>
          </c:tx>
          <c:spPr>
            <a:solidFill>
              <a:srgbClr val="C00000"/>
            </a:solidFill>
            <a:ln>
              <a:solidFill>
                <a:schemeClr val="tx1"/>
              </a:solidFill>
            </a:ln>
            <a:scene3d>
              <a:camera prst="orthographicFront"/>
              <a:lightRig rig="threePt" dir="t"/>
            </a:scene3d>
            <a:sp3d>
              <a:bevelT w="190500" h="38100"/>
            </a:sp3d>
          </c:spPr>
          <c:invertIfNegative val="0"/>
          <c:dLbls>
            <c:spPr>
              <a:noFill/>
              <a:ln>
                <a:noFill/>
              </a:ln>
              <a:effectLst/>
            </c:spPr>
            <c:txPr>
              <a:bodyPr/>
              <a:lstStyle/>
              <a:p>
                <a:pPr>
                  <a:defRPr>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White                                                                                                                          (73%)</c:v>
                </c:pt>
                <c:pt idx="1">
                  <c:v>Total Minority                                                                                                                (27%)</c:v>
                </c:pt>
                <c:pt idx="2">
                  <c:v>African American                                                                                           (12%)</c:v>
                </c:pt>
                <c:pt idx="3">
                  <c:v>Hispanic                                                                                                        (10%)</c:v>
                </c:pt>
                <c:pt idx="4">
                  <c:v>White Dem                                                                                                                             (28%)</c:v>
                </c:pt>
              </c:strCache>
            </c:strRef>
          </c:cat>
          <c:val>
            <c:numRef>
              <c:f>Sheet1!$C$2:$C$6</c:f>
              <c:numCache>
                <c:formatCode>0%</c:formatCode>
                <c:ptCount val="5"/>
                <c:pt idx="0">
                  <c:v>0.3</c:v>
                </c:pt>
                <c:pt idx="1">
                  <c:v>0.34</c:v>
                </c:pt>
                <c:pt idx="2">
                  <c:v>0.26</c:v>
                </c:pt>
                <c:pt idx="3">
                  <c:v>0.46</c:v>
                </c:pt>
                <c:pt idx="4">
                  <c:v>0.45</c:v>
                </c:pt>
              </c:numCache>
            </c:numRef>
          </c:val>
          <c:extLst>
            <c:ext xmlns:c16="http://schemas.microsoft.com/office/drawing/2014/chart" uri="{C3380CC4-5D6E-409C-BE32-E72D297353CC}">
              <c16:uniqueId val="{00000001-CBF6-42F4-91D0-917E18DA7B48}"/>
            </c:ext>
          </c:extLst>
        </c:ser>
        <c:dLbls>
          <c:showLegendKey val="0"/>
          <c:showVal val="1"/>
          <c:showCatName val="0"/>
          <c:showSerName val="0"/>
          <c:showPercent val="0"/>
          <c:showBubbleSize val="0"/>
        </c:dLbls>
        <c:gapWidth val="75"/>
        <c:axId val="194638592"/>
        <c:axId val="194640128"/>
      </c:barChart>
      <c:catAx>
        <c:axId val="194638592"/>
        <c:scaling>
          <c:orientation val="minMax"/>
        </c:scaling>
        <c:delete val="0"/>
        <c:axPos val="b"/>
        <c:numFmt formatCode="General" sourceLinked="1"/>
        <c:majorTickMark val="none"/>
        <c:minorTickMark val="none"/>
        <c:tickLblPos val="nextTo"/>
        <c:spPr>
          <a:ln>
            <a:noFill/>
          </a:ln>
        </c:spPr>
        <c:txPr>
          <a:bodyPr/>
          <a:lstStyle/>
          <a:p>
            <a:pPr>
              <a:defRPr sz="1400">
                <a:latin typeface="Calibri" panose="020F0502020204030204" pitchFamily="34" charset="0"/>
              </a:defRPr>
            </a:pPr>
            <a:endParaRPr lang="en-US"/>
          </a:p>
        </c:txPr>
        <c:crossAx val="194640128"/>
        <c:crosses val="autoZero"/>
        <c:auto val="1"/>
        <c:lblAlgn val="ctr"/>
        <c:lblOffset val="1"/>
        <c:noMultiLvlLbl val="0"/>
      </c:catAx>
      <c:valAx>
        <c:axId val="194640128"/>
        <c:scaling>
          <c:orientation val="minMax"/>
          <c:max val="1"/>
        </c:scaling>
        <c:delete val="1"/>
        <c:axPos val="l"/>
        <c:numFmt formatCode="0%" sourceLinked="1"/>
        <c:majorTickMark val="none"/>
        <c:minorTickMark val="none"/>
        <c:tickLblPos val="none"/>
        <c:crossAx val="194638592"/>
        <c:crosses val="autoZero"/>
        <c:crossBetween val="between"/>
      </c:valAx>
      <c:spPr>
        <a:noFill/>
        <a:ln w="25400">
          <a:noFill/>
        </a:ln>
      </c:spPr>
    </c:plotArea>
    <c:legend>
      <c:legendPos val="b"/>
      <c:layout>
        <c:manualLayout>
          <c:xMode val="edge"/>
          <c:yMode val="edge"/>
          <c:x val="0.31824792213473319"/>
          <c:y val="0.84236493446763183"/>
          <c:w val="0.36350415573053374"/>
          <c:h val="9.785846460875576E-2"/>
        </c:manualLayout>
      </c:layout>
      <c:overlay val="0"/>
      <c:spPr>
        <a:ln>
          <a:solidFill>
            <a:srgbClr val="000000"/>
          </a:solidFill>
        </a:ln>
      </c:spPr>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400" b="1">
          <a:latin typeface="Times New Roman" pitchFamily="18" charset="0"/>
          <a:cs typeface="Times New Roman" pitchFamily="18"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14534278182974134"/>
          <c:w val="1"/>
          <c:h val="0.62632423010708138"/>
        </c:manualLayout>
      </c:layout>
      <c:barChart>
        <c:barDir val="col"/>
        <c:grouping val="clustered"/>
        <c:varyColors val="0"/>
        <c:ser>
          <c:idx val="0"/>
          <c:order val="0"/>
          <c:tx>
            <c:strRef>
              <c:f>Sheet1!$B$1</c:f>
              <c:strCache>
                <c:ptCount val="1"/>
                <c:pt idx="0">
                  <c:v>Total Favor</c:v>
                </c:pt>
              </c:strCache>
            </c:strRef>
          </c:tx>
          <c:spPr>
            <a:solidFill>
              <a:srgbClr val="002060"/>
            </a:solidFill>
            <a:ln>
              <a:solidFill>
                <a:schemeClr val="tx1"/>
              </a:solidFill>
            </a:ln>
            <a:scene3d>
              <a:camera prst="orthographicFront"/>
              <a:lightRig rig="threePt" dir="t"/>
            </a:scene3d>
            <a:sp3d>
              <a:bevelT w="190500" h="38100"/>
            </a:sp3d>
          </c:spPr>
          <c:invertIfNegative val="0"/>
          <c:dLbls>
            <c:spPr>
              <a:noFill/>
              <a:ln>
                <a:noFill/>
              </a:ln>
              <a:effectLst/>
            </c:spPr>
            <c:txPr>
              <a:bodyPr/>
              <a:lstStyle/>
              <a:p>
                <a:pPr>
                  <a:defRPr>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Men without a Degree
(22%)</c:v>
                </c:pt>
                <c:pt idx="1">
                  <c:v>Men with a Degree
(25%)</c:v>
                </c:pt>
                <c:pt idx="2">
                  <c:v>Women without a Degree
(25%)</c:v>
                </c:pt>
                <c:pt idx="3">
                  <c:v>24</c:v>
                </c:pt>
              </c:strCache>
            </c:strRef>
          </c:cat>
          <c:val>
            <c:numRef>
              <c:f>Sheet1!$B$2:$B$5</c:f>
              <c:numCache>
                <c:formatCode>0%</c:formatCode>
                <c:ptCount val="4"/>
                <c:pt idx="0">
                  <c:v>0.68</c:v>
                </c:pt>
                <c:pt idx="1">
                  <c:v>0.66</c:v>
                </c:pt>
                <c:pt idx="2">
                  <c:v>0.77</c:v>
                </c:pt>
                <c:pt idx="3">
                  <c:v>0.72</c:v>
                </c:pt>
              </c:numCache>
            </c:numRef>
          </c:val>
          <c:extLst>
            <c:ext xmlns:c16="http://schemas.microsoft.com/office/drawing/2014/chart" uri="{C3380CC4-5D6E-409C-BE32-E72D297353CC}">
              <c16:uniqueId val="{00000000-0A53-4EC2-A2CE-76D9C74339A8}"/>
            </c:ext>
          </c:extLst>
        </c:ser>
        <c:ser>
          <c:idx val="1"/>
          <c:order val="1"/>
          <c:tx>
            <c:strRef>
              <c:f>Sheet1!$C$1</c:f>
              <c:strCache>
                <c:ptCount val="1"/>
                <c:pt idx="0">
                  <c:v>Total Oppose</c:v>
                </c:pt>
              </c:strCache>
            </c:strRef>
          </c:tx>
          <c:spPr>
            <a:solidFill>
              <a:srgbClr val="C00000"/>
            </a:solidFill>
            <a:ln>
              <a:solidFill>
                <a:schemeClr val="tx1"/>
              </a:solidFill>
            </a:ln>
            <a:scene3d>
              <a:camera prst="orthographicFront"/>
              <a:lightRig rig="threePt" dir="t"/>
            </a:scene3d>
            <a:sp3d>
              <a:bevelT w="190500" h="38100"/>
            </a:sp3d>
          </c:spPr>
          <c:invertIfNegative val="0"/>
          <c:dLbls>
            <c:spPr>
              <a:noFill/>
              <a:ln>
                <a:noFill/>
              </a:ln>
              <a:effectLst/>
            </c:spPr>
            <c:txPr>
              <a:bodyPr/>
              <a:lstStyle/>
              <a:p>
                <a:pPr>
                  <a:defRPr>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Men without a Degree
(22%)</c:v>
                </c:pt>
                <c:pt idx="1">
                  <c:v>Men with a Degree
(25%)</c:v>
                </c:pt>
                <c:pt idx="2">
                  <c:v>Women without a Degree
(25%)</c:v>
                </c:pt>
                <c:pt idx="3">
                  <c:v>24</c:v>
                </c:pt>
              </c:strCache>
            </c:strRef>
          </c:cat>
          <c:val>
            <c:numRef>
              <c:f>Sheet1!$C$2:$C$5</c:f>
              <c:numCache>
                <c:formatCode>0%</c:formatCode>
                <c:ptCount val="4"/>
                <c:pt idx="0">
                  <c:v>0.32</c:v>
                </c:pt>
                <c:pt idx="1">
                  <c:v>0.34</c:v>
                </c:pt>
                <c:pt idx="2">
                  <c:v>0.23</c:v>
                </c:pt>
                <c:pt idx="3">
                  <c:v>0.28000000000000003</c:v>
                </c:pt>
              </c:numCache>
            </c:numRef>
          </c:val>
          <c:extLst>
            <c:ext xmlns:c16="http://schemas.microsoft.com/office/drawing/2014/chart" uri="{C3380CC4-5D6E-409C-BE32-E72D297353CC}">
              <c16:uniqueId val="{00000001-0A53-4EC2-A2CE-76D9C74339A8}"/>
            </c:ext>
          </c:extLst>
        </c:ser>
        <c:dLbls>
          <c:showLegendKey val="0"/>
          <c:showVal val="1"/>
          <c:showCatName val="0"/>
          <c:showSerName val="0"/>
          <c:showPercent val="0"/>
          <c:showBubbleSize val="0"/>
        </c:dLbls>
        <c:gapWidth val="75"/>
        <c:axId val="147644800"/>
        <c:axId val="147646336"/>
      </c:barChart>
      <c:catAx>
        <c:axId val="147644800"/>
        <c:scaling>
          <c:orientation val="minMax"/>
        </c:scaling>
        <c:delete val="1"/>
        <c:axPos val="b"/>
        <c:numFmt formatCode="General" sourceLinked="1"/>
        <c:majorTickMark val="none"/>
        <c:minorTickMark val="none"/>
        <c:tickLblPos val="nextTo"/>
        <c:crossAx val="147646336"/>
        <c:crosses val="autoZero"/>
        <c:auto val="1"/>
        <c:lblAlgn val="ctr"/>
        <c:lblOffset val="1"/>
        <c:noMultiLvlLbl val="0"/>
      </c:catAx>
      <c:valAx>
        <c:axId val="147646336"/>
        <c:scaling>
          <c:orientation val="minMax"/>
          <c:max val="1"/>
        </c:scaling>
        <c:delete val="1"/>
        <c:axPos val="l"/>
        <c:numFmt formatCode="0%" sourceLinked="1"/>
        <c:majorTickMark val="none"/>
        <c:minorTickMark val="none"/>
        <c:tickLblPos val="none"/>
        <c:crossAx val="147644800"/>
        <c:crosses val="autoZero"/>
        <c:crossBetween val="between"/>
      </c:valAx>
      <c:spPr>
        <a:noFill/>
        <a:ln w="25400">
          <a:noFill/>
        </a:ln>
      </c:spPr>
    </c:plotArea>
    <c:plotVisOnly val="1"/>
    <c:dispBlanksAs val="gap"/>
    <c:showDLblsOverMax val="0"/>
  </c:chart>
  <c:txPr>
    <a:bodyPr/>
    <a:lstStyle/>
    <a:p>
      <a:pPr>
        <a:defRPr sz="1400" b="1">
          <a:latin typeface="Times New Roman" pitchFamily="18" charset="0"/>
          <a:cs typeface="Times New Roman" pitchFamily="18"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3.1939394372334576E-2"/>
          <c:w val="1"/>
          <c:h val="0.62632423010708138"/>
        </c:manualLayout>
      </c:layout>
      <c:barChart>
        <c:barDir val="col"/>
        <c:grouping val="clustered"/>
        <c:varyColors val="0"/>
        <c:ser>
          <c:idx val="0"/>
          <c:order val="0"/>
          <c:tx>
            <c:strRef>
              <c:f>Sheet1!$B$1</c:f>
              <c:strCache>
                <c:ptCount val="1"/>
                <c:pt idx="0">
                  <c:v>Personal</c:v>
                </c:pt>
              </c:strCache>
            </c:strRef>
          </c:tx>
          <c:spPr>
            <a:solidFill>
              <a:srgbClr val="002060"/>
            </a:solidFill>
            <a:ln>
              <a:solidFill>
                <a:schemeClr val="tx1"/>
              </a:solidFill>
            </a:ln>
            <a:scene3d>
              <a:camera prst="orthographicFront"/>
              <a:lightRig rig="threePt" dir="t"/>
            </a:scene3d>
            <a:sp3d>
              <a:bevelT w="190500" h="38100"/>
            </a:sp3d>
          </c:spPr>
          <c:invertIfNegative val="0"/>
          <c:dLbls>
            <c:spPr>
              <a:noFill/>
              <a:ln>
                <a:noFill/>
              </a:ln>
              <a:effectLst/>
            </c:spPr>
            <c:txPr>
              <a:bodyPr/>
              <a:lstStyle/>
              <a:p>
                <a:pPr>
                  <a:defRPr>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Men w/o Degree                                                                       (26%)</c:v>
                </c:pt>
                <c:pt idx="1">
                  <c:v>Men w/ Degree                                                                   (22%)</c:v>
                </c:pt>
                <c:pt idx="2">
                  <c:v>Women w/o Degree                                                                        (35%)</c:v>
                </c:pt>
                <c:pt idx="3">
                  <c:v>Women w/ Degree                                                                                 (17%)</c:v>
                </c:pt>
              </c:strCache>
            </c:strRef>
          </c:cat>
          <c:val>
            <c:numRef>
              <c:f>Sheet1!$B$2:$B$5</c:f>
              <c:numCache>
                <c:formatCode>0%</c:formatCode>
                <c:ptCount val="4"/>
                <c:pt idx="0">
                  <c:v>0.63</c:v>
                </c:pt>
                <c:pt idx="1">
                  <c:v>0.69</c:v>
                </c:pt>
                <c:pt idx="2">
                  <c:v>0.74</c:v>
                </c:pt>
                <c:pt idx="3">
                  <c:v>0.69</c:v>
                </c:pt>
              </c:numCache>
            </c:numRef>
          </c:val>
          <c:extLst>
            <c:ext xmlns:c16="http://schemas.microsoft.com/office/drawing/2014/chart" uri="{C3380CC4-5D6E-409C-BE32-E72D297353CC}">
              <c16:uniqueId val="{00000000-6459-4620-AC64-85E175A32A9E}"/>
            </c:ext>
          </c:extLst>
        </c:ser>
        <c:ser>
          <c:idx val="1"/>
          <c:order val="1"/>
          <c:tx>
            <c:strRef>
              <c:f>Sheet1!$C$1</c:f>
              <c:strCache>
                <c:ptCount val="1"/>
                <c:pt idx="0">
                  <c:v>Public/Medicare For All</c:v>
                </c:pt>
              </c:strCache>
            </c:strRef>
          </c:tx>
          <c:spPr>
            <a:solidFill>
              <a:srgbClr val="C00000"/>
            </a:solidFill>
            <a:ln>
              <a:solidFill>
                <a:schemeClr val="tx1"/>
              </a:solidFill>
            </a:ln>
            <a:scene3d>
              <a:camera prst="orthographicFront"/>
              <a:lightRig rig="threePt" dir="t"/>
            </a:scene3d>
            <a:sp3d>
              <a:bevelT w="190500" h="38100"/>
            </a:sp3d>
          </c:spPr>
          <c:invertIfNegative val="0"/>
          <c:dLbls>
            <c:spPr>
              <a:noFill/>
              <a:ln>
                <a:noFill/>
              </a:ln>
              <a:effectLst/>
            </c:spPr>
            <c:txPr>
              <a:bodyPr/>
              <a:lstStyle/>
              <a:p>
                <a:pPr>
                  <a:defRPr>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Men w/o Degree                                                                       (26%)</c:v>
                </c:pt>
                <c:pt idx="1">
                  <c:v>Men w/ Degree                                                                   (22%)</c:v>
                </c:pt>
                <c:pt idx="2">
                  <c:v>Women w/o Degree                                                                        (35%)</c:v>
                </c:pt>
                <c:pt idx="3">
                  <c:v>Women w/ Degree                                                                                 (17%)</c:v>
                </c:pt>
              </c:strCache>
            </c:strRef>
          </c:cat>
          <c:val>
            <c:numRef>
              <c:f>Sheet1!$C$2:$C$5</c:f>
              <c:numCache>
                <c:formatCode>0%</c:formatCode>
                <c:ptCount val="4"/>
                <c:pt idx="0">
                  <c:v>0.37</c:v>
                </c:pt>
                <c:pt idx="1">
                  <c:v>0.31</c:v>
                </c:pt>
                <c:pt idx="2">
                  <c:v>0.26</c:v>
                </c:pt>
                <c:pt idx="3">
                  <c:v>0.31</c:v>
                </c:pt>
              </c:numCache>
            </c:numRef>
          </c:val>
          <c:extLst>
            <c:ext xmlns:c16="http://schemas.microsoft.com/office/drawing/2014/chart" uri="{C3380CC4-5D6E-409C-BE32-E72D297353CC}">
              <c16:uniqueId val="{00000001-6459-4620-AC64-85E175A32A9E}"/>
            </c:ext>
          </c:extLst>
        </c:ser>
        <c:dLbls>
          <c:showLegendKey val="0"/>
          <c:showVal val="1"/>
          <c:showCatName val="0"/>
          <c:showSerName val="0"/>
          <c:showPercent val="0"/>
          <c:showBubbleSize val="0"/>
        </c:dLbls>
        <c:gapWidth val="75"/>
        <c:axId val="148094336"/>
        <c:axId val="148096128"/>
      </c:barChart>
      <c:catAx>
        <c:axId val="148094336"/>
        <c:scaling>
          <c:orientation val="minMax"/>
        </c:scaling>
        <c:delete val="0"/>
        <c:axPos val="b"/>
        <c:numFmt formatCode="General" sourceLinked="1"/>
        <c:majorTickMark val="none"/>
        <c:minorTickMark val="none"/>
        <c:tickLblPos val="nextTo"/>
        <c:spPr>
          <a:ln>
            <a:noFill/>
          </a:ln>
        </c:spPr>
        <c:txPr>
          <a:bodyPr/>
          <a:lstStyle/>
          <a:p>
            <a:pPr>
              <a:defRPr sz="1400">
                <a:latin typeface="Calibri" panose="020F0502020204030204" pitchFamily="34" charset="0"/>
              </a:defRPr>
            </a:pPr>
            <a:endParaRPr lang="en-US"/>
          </a:p>
        </c:txPr>
        <c:crossAx val="148096128"/>
        <c:crosses val="autoZero"/>
        <c:auto val="1"/>
        <c:lblAlgn val="ctr"/>
        <c:lblOffset val="1"/>
        <c:noMultiLvlLbl val="0"/>
      </c:catAx>
      <c:valAx>
        <c:axId val="148096128"/>
        <c:scaling>
          <c:orientation val="minMax"/>
          <c:max val="1"/>
        </c:scaling>
        <c:delete val="1"/>
        <c:axPos val="l"/>
        <c:numFmt formatCode="0%" sourceLinked="1"/>
        <c:majorTickMark val="none"/>
        <c:minorTickMark val="none"/>
        <c:tickLblPos val="none"/>
        <c:crossAx val="148094336"/>
        <c:crosses val="autoZero"/>
        <c:crossBetween val="between"/>
      </c:valAx>
      <c:spPr>
        <a:noFill/>
        <a:ln w="25400">
          <a:noFill/>
        </a:ln>
      </c:spPr>
    </c:plotArea>
    <c:legend>
      <c:legendPos val="b"/>
      <c:overlay val="0"/>
      <c:spPr>
        <a:ln>
          <a:solidFill>
            <a:srgbClr val="000000"/>
          </a:solidFill>
        </a:ln>
      </c:spPr>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400" b="1">
          <a:latin typeface="Times New Roman" pitchFamily="18" charset="0"/>
          <a:cs typeface="Times New Roman" pitchFamily="18"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307715056744666"/>
          <c:y val="6.9396310294615737E-2"/>
          <c:w val="0.56943966951314184"/>
          <c:h val="0.86453672929667191"/>
        </c:manualLayout>
      </c:layout>
      <c:barChart>
        <c:barDir val="bar"/>
        <c:grouping val="stacked"/>
        <c:varyColors val="0"/>
        <c:ser>
          <c:idx val="0"/>
          <c:order val="0"/>
          <c:tx>
            <c:strRef>
              <c:f>Sheet1!$B$1</c:f>
              <c:strCache>
                <c:ptCount val="1"/>
                <c:pt idx="0">
                  <c:v>Much More Likely</c:v>
                </c:pt>
              </c:strCache>
            </c:strRef>
          </c:tx>
          <c:spPr>
            <a:solidFill>
              <a:srgbClr val="002060"/>
            </a:solidFill>
            <a:ln>
              <a:solidFill>
                <a:schemeClr val="tx1"/>
              </a:solidFill>
            </a:ln>
            <a:scene3d>
              <a:camera prst="orthographicFront"/>
              <a:lightRig rig="threePt" dir="t"/>
            </a:scene3d>
            <a:sp3d>
              <a:bevelT w="190500" h="38100"/>
            </a:sp3d>
          </c:spPr>
          <c:invertIfNegative val="0"/>
          <c:dPt>
            <c:idx val="1"/>
            <c:invertIfNegative val="0"/>
            <c:bubble3D val="0"/>
            <c:spPr>
              <a:solidFill>
                <a:srgbClr val="C00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1-73AA-41F3-A384-8EAD875E68E6}"/>
              </c:ext>
            </c:extLst>
          </c:dPt>
          <c:dPt>
            <c:idx val="4"/>
            <c:invertIfNegative val="0"/>
            <c:bubble3D val="0"/>
            <c:spPr>
              <a:solidFill>
                <a:srgbClr val="C00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3-73AA-41F3-A384-8EAD875E68E6}"/>
              </c:ext>
            </c:extLst>
          </c:dPt>
          <c:dPt>
            <c:idx val="7"/>
            <c:invertIfNegative val="0"/>
            <c:bubble3D val="0"/>
            <c:spPr>
              <a:solidFill>
                <a:srgbClr val="C00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5-73AA-41F3-A384-8EAD875E68E6}"/>
              </c:ext>
            </c:extLst>
          </c:dPt>
          <c:dPt>
            <c:idx val="10"/>
            <c:invertIfNegative val="0"/>
            <c:bubble3D val="0"/>
            <c:spPr>
              <a:solidFill>
                <a:srgbClr val="C00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7-73AA-41F3-A384-8EAD875E68E6}"/>
              </c:ext>
            </c:extLst>
          </c:dPt>
          <c:dLbls>
            <c:dLbl>
              <c:idx val="1"/>
              <c:delete val="1"/>
              <c:extLst>
                <c:ext xmlns:c15="http://schemas.microsoft.com/office/drawing/2012/chart" uri="{CE6537A1-D6FC-4f65-9D91-7224C49458BB}"/>
                <c:ext xmlns:c16="http://schemas.microsoft.com/office/drawing/2014/chart" uri="{C3380CC4-5D6E-409C-BE32-E72D297353CC}">
                  <c16:uniqueId val="{00000001-73AA-41F3-A384-8EAD875E68E6}"/>
                </c:ext>
              </c:extLst>
            </c:dLbl>
            <c:dLbl>
              <c:idx val="4"/>
              <c:delete val="1"/>
              <c:extLst>
                <c:ext xmlns:c15="http://schemas.microsoft.com/office/drawing/2012/chart" uri="{CE6537A1-D6FC-4f65-9D91-7224C49458BB}"/>
                <c:ext xmlns:c16="http://schemas.microsoft.com/office/drawing/2014/chart" uri="{C3380CC4-5D6E-409C-BE32-E72D297353CC}">
                  <c16:uniqueId val="{00000003-73AA-41F3-A384-8EAD875E68E6}"/>
                </c:ext>
              </c:extLst>
            </c:dLbl>
            <c:dLbl>
              <c:idx val="7"/>
              <c:delete val="1"/>
              <c:extLst>
                <c:ext xmlns:c15="http://schemas.microsoft.com/office/drawing/2012/chart" uri="{CE6537A1-D6FC-4f65-9D91-7224C49458BB}"/>
                <c:ext xmlns:c16="http://schemas.microsoft.com/office/drawing/2014/chart" uri="{C3380CC4-5D6E-409C-BE32-E72D297353CC}">
                  <c16:uniqueId val="{00000005-73AA-41F3-A384-8EAD875E68E6}"/>
                </c:ext>
              </c:extLst>
            </c:dLbl>
            <c:dLbl>
              <c:idx val="10"/>
              <c:delete val="1"/>
              <c:extLst>
                <c:ext xmlns:c15="http://schemas.microsoft.com/office/drawing/2012/chart" uri="{CE6537A1-D6FC-4f65-9D91-7224C49458BB}"/>
                <c:ext xmlns:c16="http://schemas.microsoft.com/office/drawing/2014/chart" uri="{C3380CC4-5D6E-409C-BE32-E72D297353CC}">
                  <c16:uniqueId val="{00000007-73AA-41F3-A384-8EAD875E68E6}"/>
                </c:ext>
              </c:extLst>
            </c:dLbl>
            <c:spPr>
              <a:noFill/>
              <a:ln>
                <a:noFill/>
              </a:ln>
              <a:effectLst/>
            </c:spPr>
            <c:txPr>
              <a:bodyPr/>
              <a:lstStyle/>
              <a:p>
                <a:pPr>
                  <a:defRPr>
                    <a:solidFill>
                      <a:schemeClr val="bg1"/>
                    </a:solidFill>
                    <a:latin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numCache>
            </c:numRef>
          </c:cat>
          <c:val>
            <c:numRef>
              <c:f>Sheet1!$B$2:$B$13</c:f>
              <c:numCache>
                <c:formatCode>0%</c:formatCode>
                <c:ptCount val="12"/>
                <c:pt idx="0">
                  <c:v>0.57999999999999996</c:v>
                </c:pt>
                <c:pt idx="1">
                  <c:v>0.01</c:v>
                </c:pt>
                <c:pt idx="3">
                  <c:v>0.48</c:v>
                </c:pt>
                <c:pt idx="4">
                  <c:v>0.04</c:v>
                </c:pt>
                <c:pt idx="6">
                  <c:v>0.46</c:v>
                </c:pt>
                <c:pt idx="7">
                  <c:v>0.04</c:v>
                </c:pt>
                <c:pt idx="9">
                  <c:v>0.42</c:v>
                </c:pt>
                <c:pt idx="10">
                  <c:v>0.02</c:v>
                </c:pt>
              </c:numCache>
            </c:numRef>
          </c:val>
          <c:extLst>
            <c:ext xmlns:c16="http://schemas.microsoft.com/office/drawing/2014/chart" uri="{C3380CC4-5D6E-409C-BE32-E72D297353CC}">
              <c16:uniqueId val="{0000000C-73AA-41F3-A384-8EAD875E68E6}"/>
            </c:ext>
          </c:extLst>
        </c:ser>
        <c:ser>
          <c:idx val="1"/>
          <c:order val="1"/>
          <c:tx>
            <c:strRef>
              <c:f>Sheet1!$C$1</c:f>
              <c:strCache>
                <c:ptCount val="1"/>
                <c:pt idx="0">
                  <c:v>Total More Likely</c:v>
                </c:pt>
              </c:strCache>
            </c:strRef>
          </c:tx>
          <c:spPr>
            <a:solidFill>
              <a:srgbClr val="CCECFF"/>
            </a:solidFill>
            <a:ln>
              <a:solidFill>
                <a:srgbClr val="000000"/>
              </a:solidFill>
            </a:ln>
            <a:scene3d>
              <a:camera prst="orthographicFront"/>
              <a:lightRig rig="threePt" dir="t"/>
            </a:scene3d>
            <a:sp3d>
              <a:bevelT w="190500" h="38100"/>
            </a:sp3d>
          </c:spPr>
          <c:invertIfNegative val="0"/>
          <c:dPt>
            <c:idx val="1"/>
            <c:invertIfNegative val="0"/>
            <c:bubble3D val="0"/>
            <c:spPr>
              <a:solidFill>
                <a:srgbClr val="FFCCCC"/>
              </a:solidFill>
              <a:ln>
                <a:solidFill>
                  <a:srgbClr val="000000"/>
                </a:solidFill>
              </a:ln>
              <a:scene3d>
                <a:camera prst="orthographicFront"/>
                <a:lightRig rig="threePt" dir="t"/>
              </a:scene3d>
              <a:sp3d>
                <a:bevelT w="190500" h="38100"/>
              </a:sp3d>
            </c:spPr>
            <c:extLst>
              <c:ext xmlns:c16="http://schemas.microsoft.com/office/drawing/2014/chart" uri="{C3380CC4-5D6E-409C-BE32-E72D297353CC}">
                <c16:uniqueId val="{0000000E-73AA-41F3-A384-8EAD875E68E6}"/>
              </c:ext>
            </c:extLst>
          </c:dPt>
          <c:dPt>
            <c:idx val="4"/>
            <c:invertIfNegative val="0"/>
            <c:bubble3D val="0"/>
            <c:spPr>
              <a:solidFill>
                <a:srgbClr val="FFCCCC"/>
              </a:solidFill>
              <a:ln>
                <a:solidFill>
                  <a:srgbClr val="000000"/>
                </a:solidFill>
              </a:ln>
              <a:scene3d>
                <a:camera prst="orthographicFront"/>
                <a:lightRig rig="threePt" dir="t"/>
              </a:scene3d>
              <a:sp3d>
                <a:bevelT w="190500" h="38100"/>
              </a:sp3d>
            </c:spPr>
            <c:extLst>
              <c:ext xmlns:c16="http://schemas.microsoft.com/office/drawing/2014/chart" uri="{C3380CC4-5D6E-409C-BE32-E72D297353CC}">
                <c16:uniqueId val="{00000010-73AA-41F3-A384-8EAD875E68E6}"/>
              </c:ext>
            </c:extLst>
          </c:dPt>
          <c:dPt>
            <c:idx val="7"/>
            <c:invertIfNegative val="0"/>
            <c:bubble3D val="0"/>
            <c:spPr>
              <a:solidFill>
                <a:srgbClr val="FFCCCC"/>
              </a:solidFill>
              <a:ln>
                <a:solidFill>
                  <a:srgbClr val="000000"/>
                </a:solidFill>
              </a:ln>
              <a:scene3d>
                <a:camera prst="orthographicFront"/>
                <a:lightRig rig="threePt" dir="t"/>
              </a:scene3d>
              <a:sp3d>
                <a:bevelT w="190500" h="38100"/>
              </a:sp3d>
            </c:spPr>
            <c:extLst>
              <c:ext xmlns:c16="http://schemas.microsoft.com/office/drawing/2014/chart" uri="{C3380CC4-5D6E-409C-BE32-E72D297353CC}">
                <c16:uniqueId val="{00000012-73AA-41F3-A384-8EAD875E68E6}"/>
              </c:ext>
            </c:extLst>
          </c:dPt>
          <c:dPt>
            <c:idx val="10"/>
            <c:invertIfNegative val="0"/>
            <c:bubble3D val="0"/>
            <c:spPr>
              <a:solidFill>
                <a:srgbClr val="FFCCCC"/>
              </a:solidFill>
              <a:ln>
                <a:solidFill>
                  <a:srgbClr val="000000"/>
                </a:solidFill>
              </a:ln>
              <a:scene3d>
                <a:camera prst="orthographicFront"/>
                <a:lightRig rig="threePt" dir="t"/>
              </a:scene3d>
              <a:sp3d>
                <a:bevelT w="190500" h="38100"/>
              </a:sp3d>
            </c:spPr>
            <c:extLst>
              <c:ext xmlns:c16="http://schemas.microsoft.com/office/drawing/2014/chart" uri="{C3380CC4-5D6E-409C-BE32-E72D297353CC}">
                <c16:uniqueId val="{00000014-73AA-41F3-A384-8EAD875E68E6}"/>
              </c:ext>
            </c:extLst>
          </c:dPt>
          <c:dLbls>
            <c:delete val="1"/>
          </c:dLbls>
          <c:cat>
            <c:numRef>
              <c:f>Sheet1!$A$2:$A$13</c:f>
              <c:numCache>
                <c:formatCode>General</c:formatCode>
                <c:ptCount val="12"/>
              </c:numCache>
            </c:numRef>
          </c:cat>
          <c:val>
            <c:numRef>
              <c:f>Sheet1!$C$2:$C$13</c:f>
              <c:numCache>
                <c:formatCode>0%</c:formatCode>
                <c:ptCount val="12"/>
                <c:pt idx="0">
                  <c:v>0.36</c:v>
                </c:pt>
                <c:pt idx="1">
                  <c:v>0.06</c:v>
                </c:pt>
                <c:pt idx="2">
                  <c:v>0</c:v>
                </c:pt>
                <c:pt idx="3">
                  <c:v>0.41</c:v>
                </c:pt>
                <c:pt idx="4">
                  <c:v>7.0000000000000007E-2</c:v>
                </c:pt>
                <c:pt idx="5">
                  <c:v>0</c:v>
                </c:pt>
                <c:pt idx="6">
                  <c:v>0.36</c:v>
                </c:pt>
                <c:pt idx="7">
                  <c:v>0.14000000000000001</c:v>
                </c:pt>
                <c:pt idx="8">
                  <c:v>0</c:v>
                </c:pt>
                <c:pt idx="9">
                  <c:v>0.42</c:v>
                </c:pt>
                <c:pt idx="10">
                  <c:v>0.14000000000000001</c:v>
                </c:pt>
                <c:pt idx="11">
                  <c:v>0</c:v>
                </c:pt>
              </c:numCache>
            </c:numRef>
          </c:val>
          <c:extLst>
            <c:ext xmlns:c16="http://schemas.microsoft.com/office/drawing/2014/chart" uri="{C3380CC4-5D6E-409C-BE32-E72D297353CC}">
              <c16:uniqueId val="{00000019-73AA-41F3-A384-8EAD875E68E6}"/>
            </c:ext>
          </c:extLst>
        </c:ser>
        <c:ser>
          <c:idx val="2"/>
          <c:order val="2"/>
          <c:tx>
            <c:strRef>
              <c:f>Sheet1!$D$1</c:f>
              <c:strCache>
                <c:ptCount val="1"/>
                <c:pt idx="0">
                  <c:v>Column1</c:v>
                </c:pt>
              </c:strCache>
            </c:strRef>
          </c:tx>
          <c:spPr>
            <a:noFill/>
          </c:spPr>
          <c:invertIfNegative val="0"/>
          <c:dLbls>
            <c:dLbl>
              <c:idx val="0"/>
              <c:tx>
                <c:rich>
                  <a:bodyPr/>
                  <a:lstStyle/>
                  <a:p>
                    <a:pPr>
                      <a:defRPr>
                        <a:solidFill>
                          <a:srgbClr val="002060"/>
                        </a:solidFill>
                        <a:latin typeface="Calibri" panose="020F0502020204030204" pitchFamily="34" charset="0"/>
                      </a:defRPr>
                    </a:pPr>
                    <a:fld id="{0855C384-0DCB-4C23-B984-ADFAAF30EB0F}" type="VALUE">
                      <a:rPr lang="en-US" smtClean="0"/>
                      <a:pPr>
                        <a:defRPr>
                          <a:solidFill>
                            <a:srgbClr val="002060"/>
                          </a:solidFill>
                          <a:latin typeface="Calibri" panose="020F0502020204030204" pitchFamily="34" charset="0"/>
                        </a:defRPr>
                      </a:pPr>
                      <a:t>[VALUE]</a:t>
                    </a:fld>
                    <a:r>
                      <a:rPr lang="en-US" dirty="0"/>
                      <a:t>*</a:t>
                    </a:r>
                  </a:p>
                </c:rich>
              </c:tx>
              <c:spPr>
                <a:noFill/>
                <a:ln>
                  <a:noFill/>
                </a:ln>
                <a:effectLst/>
              </c:sp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51-43A1-8948-0C7CEE76044D}"/>
                </c:ext>
              </c:extLst>
            </c:dLbl>
            <c:dLbl>
              <c:idx val="1"/>
              <c:spPr/>
              <c:txPr>
                <a:bodyPr/>
                <a:lstStyle/>
                <a:p>
                  <a:pPr>
                    <a:defRPr>
                      <a:solidFill>
                        <a:srgbClr val="C0000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A-73AA-41F3-A384-8EAD875E68E6}"/>
                </c:ext>
              </c:extLst>
            </c:dLbl>
            <c:dLbl>
              <c:idx val="3"/>
              <c:spPr>
                <a:noFill/>
                <a:ln>
                  <a:noFill/>
                </a:ln>
                <a:effectLst/>
              </c:spPr>
              <c:txPr>
                <a:bodyPr/>
                <a:lstStyle/>
                <a:p>
                  <a:pPr>
                    <a:defRPr>
                      <a:solidFill>
                        <a:srgbClr val="00206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2651-43A1-8948-0C7CEE76044D}"/>
                </c:ext>
              </c:extLst>
            </c:dLbl>
            <c:dLbl>
              <c:idx val="4"/>
              <c:spPr/>
              <c:txPr>
                <a:bodyPr/>
                <a:lstStyle/>
                <a:p>
                  <a:pPr>
                    <a:defRPr>
                      <a:solidFill>
                        <a:srgbClr val="C0000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B-73AA-41F3-A384-8EAD875E68E6}"/>
                </c:ext>
              </c:extLst>
            </c:dLbl>
            <c:dLbl>
              <c:idx val="6"/>
              <c:spPr>
                <a:noFill/>
                <a:ln>
                  <a:noFill/>
                </a:ln>
                <a:effectLst/>
              </c:spPr>
              <c:txPr>
                <a:bodyPr/>
                <a:lstStyle/>
                <a:p>
                  <a:pPr>
                    <a:defRPr>
                      <a:solidFill>
                        <a:srgbClr val="00206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9-DC70-49F4-8A84-7DFA57069A0A}"/>
                </c:ext>
              </c:extLst>
            </c:dLbl>
            <c:dLbl>
              <c:idx val="7"/>
              <c:spPr/>
              <c:txPr>
                <a:bodyPr/>
                <a:lstStyle/>
                <a:p>
                  <a:pPr>
                    <a:defRPr>
                      <a:solidFill>
                        <a:srgbClr val="C0000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C-73AA-41F3-A384-8EAD875E68E6}"/>
                </c:ext>
              </c:extLst>
            </c:dLbl>
            <c:dLbl>
              <c:idx val="9"/>
              <c:spPr>
                <a:noFill/>
                <a:ln>
                  <a:noFill/>
                </a:ln>
                <a:effectLst/>
              </c:spPr>
              <c:txPr>
                <a:bodyPr/>
                <a:lstStyle/>
                <a:p>
                  <a:pPr>
                    <a:defRPr>
                      <a:solidFill>
                        <a:srgbClr val="00206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2651-43A1-8948-0C7CEE76044D}"/>
                </c:ext>
              </c:extLst>
            </c:dLbl>
            <c:dLbl>
              <c:idx val="10"/>
              <c:spPr/>
              <c:txPr>
                <a:bodyPr/>
                <a:lstStyle/>
                <a:p>
                  <a:pPr>
                    <a:defRPr>
                      <a:solidFill>
                        <a:srgbClr val="C0000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D-73AA-41F3-A384-8EAD875E68E6}"/>
                </c:ext>
              </c:extLst>
            </c:dLbl>
            <c:spPr>
              <a:noFill/>
              <a:ln>
                <a:noFill/>
              </a:ln>
              <a:effectLst/>
            </c:spPr>
            <c:txPr>
              <a:bodyPr/>
              <a:lstStyle/>
              <a:p>
                <a:pPr>
                  <a:defRPr>
                    <a:solidFill>
                      <a:srgbClr val="0000FF"/>
                    </a:solidFill>
                    <a:latin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numCache>
            </c:numRef>
          </c:cat>
          <c:val>
            <c:numRef>
              <c:f>Sheet1!$D$2:$D$13</c:f>
              <c:numCache>
                <c:formatCode>0%</c:formatCode>
                <c:ptCount val="12"/>
                <c:pt idx="0">
                  <c:v>0.93</c:v>
                </c:pt>
                <c:pt idx="1">
                  <c:v>7.0000000000000007E-2</c:v>
                </c:pt>
                <c:pt idx="3">
                  <c:v>0.89</c:v>
                </c:pt>
                <c:pt idx="4">
                  <c:v>0.11</c:v>
                </c:pt>
                <c:pt idx="6">
                  <c:v>0.82</c:v>
                </c:pt>
                <c:pt idx="7">
                  <c:v>0.18</c:v>
                </c:pt>
                <c:pt idx="9">
                  <c:v>0.84</c:v>
                </c:pt>
                <c:pt idx="10">
                  <c:v>0.16</c:v>
                </c:pt>
              </c:numCache>
            </c:numRef>
          </c:val>
          <c:extLst>
            <c:ext xmlns:c16="http://schemas.microsoft.com/office/drawing/2014/chart" uri="{C3380CC4-5D6E-409C-BE32-E72D297353CC}">
              <c16:uniqueId val="{00000020-73AA-41F3-A384-8EAD875E68E6}"/>
            </c:ext>
          </c:extLst>
        </c:ser>
        <c:ser>
          <c:idx val="3"/>
          <c:order val="3"/>
          <c:tx>
            <c:strRef>
              <c:f>Sheet1!$E$1</c:f>
              <c:strCache>
                <c:ptCount val="1"/>
                <c:pt idx="0">
                  <c:v>Much Less Likely</c:v>
                </c:pt>
              </c:strCache>
            </c:strRef>
          </c:tx>
          <c:spPr>
            <a:solidFill>
              <a:srgbClr val="C00000"/>
            </a:solidFill>
            <a:ln>
              <a:solidFill>
                <a:srgbClr val="000000"/>
              </a:solidFill>
            </a:ln>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numCache>
            </c:numRef>
          </c:cat>
          <c:val>
            <c:numRef>
              <c:f>Sheet1!$E$2:$E$13</c:f>
              <c:numCache>
                <c:formatCode>General</c:formatCode>
                <c:ptCount val="12"/>
              </c:numCache>
            </c:numRef>
          </c:val>
          <c:extLst>
            <c:ext xmlns:c16="http://schemas.microsoft.com/office/drawing/2014/chart" uri="{C3380CC4-5D6E-409C-BE32-E72D297353CC}">
              <c16:uniqueId val="{00000021-73AA-41F3-A384-8EAD875E68E6}"/>
            </c:ext>
          </c:extLst>
        </c:ser>
        <c:ser>
          <c:idx val="4"/>
          <c:order val="4"/>
          <c:tx>
            <c:strRef>
              <c:f>Sheet1!$F$1</c:f>
              <c:strCache>
                <c:ptCount val="1"/>
                <c:pt idx="0">
                  <c:v>Total Less Likely</c:v>
                </c:pt>
              </c:strCache>
            </c:strRef>
          </c:tx>
          <c:spPr>
            <a:solidFill>
              <a:srgbClr val="FFCCCC"/>
            </a:solidFill>
            <a:ln>
              <a:solidFill>
                <a:srgbClr val="000000"/>
              </a:solidFill>
            </a:ln>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numCache>
            </c:numRef>
          </c:cat>
          <c:val>
            <c:numRef>
              <c:f>Sheet1!$F$2:$F$13</c:f>
              <c:numCache>
                <c:formatCode>General</c:formatCode>
                <c:ptCount val="12"/>
              </c:numCache>
            </c:numRef>
          </c:val>
          <c:extLst>
            <c:ext xmlns:c16="http://schemas.microsoft.com/office/drawing/2014/chart" uri="{C3380CC4-5D6E-409C-BE32-E72D297353CC}">
              <c16:uniqueId val="{00000022-73AA-41F3-A384-8EAD875E68E6}"/>
            </c:ext>
          </c:extLst>
        </c:ser>
        <c:dLbls>
          <c:showLegendKey val="0"/>
          <c:showVal val="1"/>
          <c:showCatName val="0"/>
          <c:showSerName val="0"/>
          <c:showPercent val="0"/>
          <c:showBubbleSize val="0"/>
        </c:dLbls>
        <c:gapWidth val="0"/>
        <c:overlap val="100"/>
        <c:axId val="94863744"/>
        <c:axId val="94865280"/>
      </c:barChart>
      <c:catAx>
        <c:axId val="94863744"/>
        <c:scaling>
          <c:orientation val="maxMin"/>
        </c:scaling>
        <c:delete val="0"/>
        <c:axPos val="l"/>
        <c:numFmt formatCode="General" sourceLinked="1"/>
        <c:majorTickMark val="none"/>
        <c:minorTickMark val="none"/>
        <c:tickLblPos val="nextTo"/>
        <c:spPr>
          <a:ln>
            <a:noFill/>
          </a:ln>
        </c:spPr>
        <c:crossAx val="94865280"/>
        <c:crosses val="autoZero"/>
        <c:auto val="1"/>
        <c:lblAlgn val="ctr"/>
        <c:lblOffset val="100"/>
        <c:noMultiLvlLbl val="0"/>
      </c:catAx>
      <c:valAx>
        <c:axId val="94865280"/>
        <c:scaling>
          <c:orientation val="minMax"/>
          <c:max val="1.6"/>
        </c:scaling>
        <c:delete val="0"/>
        <c:axPos val="t"/>
        <c:numFmt formatCode="0%" sourceLinked="1"/>
        <c:majorTickMark val="none"/>
        <c:minorTickMark val="none"/>
        <c:tickLblPos val="none"/>
        <c:spPr>
          <a:ln>
            <a:noFill/>
          </a:ln>
        </c:spPr>
        <c:crossAx val="94863744"/>
        <c:crosses val="autoZero"/>
        <c:crossBetween val="between"/>
      </c:valAx>
    </c:plotArea>
    <c:legend>
      <c:legendPos val="b"/>
      <c:legendEntry>
        <c:idx val="2"/>
        <c:delete val="1"/>
      </c:legendEntry>
      <c:layout>
        <c:manualLayout>
          <c:xMode val="edge"/>
          <c:yMode val="edge"/>
          <c:x val="0.10065857084765813"/>
          <c:y val="0.90193080468085163"/>
          <c:w val="0.64375328083989503"/>
          <c:h val="5.7751918989258584E-2"/>
        </c:manualLayout>
      </c:layout>
      <c:overlay val="0"/>
      <c:spPr>
        <a:ln>
          <a:solidFill>
            <a:srgbClr val="000000"/>
          </a:solidFill>
        </a:ln>
      </c:spPr>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400" b="1">
          <a:latin typeface="Times New Roman" pitchFamily="18" charset="0"/>
          <a:cs typeface="Times New Roman" pitchFamily="18"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50739271491849"/>
          <c:y val="0.16514470050281829"/>
          <c:w val="0.60071618532016946"/>
          <c:h val="0.5846894071367883"/>
        </c:manualLayout>
      </c:layout>
      <c:pieChart>
        <c:varyColors val="1"/>
        <c:ser>
          <c:idx val="0"/>
          <c:order val="0"/>
          <c:tx>
            <c:strRef>
              <c:f>Sheet1!$B$1</c:f>
              <c:strCache>
                <c:ptCount val="1"/>
                <c:pt idx="0">
                  <c:v>Sales</c:v>
                </c:pt>
              </c:strCache>
            </c:strRef>
          </c:tx>
          <c:spPr>
            <a:ln>
              <a:solidFill>
                <a:schemeClr val="tx1"/>
              </a:solidFill>
            </a:ln>
            <a:scene3d>
              <a:camera prst="orthographicFront"/>
              <a:lightRig rig="threePt" dir="t"/>
            </a:scene3d>
            <a:sp3d>
              <a:bevelT w="190500" h="38100"/>
            </a:sp3d>
          </c:spPr>
          <c:dPt>
            <c:idx val="0"/>
            <c:bubble3D val="0"/>
            <c:spPr>
              <a:solidFill>
                <a:srgbClr val="00206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1-47D0-41D3-B825-AB25B9D9DE49}"/>
              </c:ext>
            </c:extLst>
          </c:dPt>
          <c:dPt>
            <c:idx val="1"/>
            <c:bubble3D val="0"/>
            <c:spPr>
              <a:solidFill>
                <a:srgbClr val="C00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3-47D0-41D3-B825-AB25B9D9DE49}"/>
              </c:ext>
            </c:extLst>
          </c:dPt>
          <c:dPt>
            <c:idx val="2"/>
            <c:bubble3D val="0"/>
            <c:spPr>
              <a:solidFill>
                <a:srgbClr val="FFC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5-47D0-41D3-B825-AB25B9D9DE49}"/>
              </c:ext>
            </c:extLst>
          </c:dPt>
          <c:dPt>
            <c:idx val="3"/>
            <c:bubble3D val="0"/>
            <c:spPr>
              <a:solidFill>
                <a:srgbClr val="7030A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7-47D0-41D3-B825-AB25B9D9DE49}"/>
              </c:ext>
            </c:extLst>
          </c:dPt>
          <c:dPt>
            <c:idx val="4"/>
            <c:bubble3D val="0"/>
            <c:spPr>
              <a:solidFill>
                <a:srgbClr val="FFFF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9-47D0-41D3-B825-AB25B9D9DE49}"/>
              </c:ext>
            </c:extLst>
          </c:dPt>
          <c:dPt>
            <c:idx val="5"/>
            <c:bubble3D val="0"/>
            <c:spPr>
              <a:solidFill>
                <a:srgbClr val="7030A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B-47D0-41D3-B825-AB25B9D9DE49}"/>
              </c:ext>
            </c:extLst>
          </c:dPt>
          <c:dLbls>
            <c:dLbl>
              <c:idx val="0"/>
              <c:layout>
                <c:manualLayout>
                  <c:x val="5.4463242680830456E-2"/>
                  <c:y val="6.161764903116093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7D0-41D3-B825-AB25B9D9DE49}"/>
                </c:ext>
              </c:extLst>
            </c:dLbl>
            <c:dLbl>
              <c:idx val="1"/>
              <c:layout>
                <c:manualLayout>
                  <c:x val="-2.727547522408677E-2"/>
                  <c:y val="-0.25795245504726838"/>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2052775141562742"/>
                      <c:h val="0.10912002432023517"/>
                    </c:manualLayout>
                  </c15:layout>
                </c:ext>
                <c:ext xmlns:c16="http://schemas.microsoft.com/office/drawing/2014/chart" uri="{C3380CC4-5D6E-409C-BE32-E72D297353CC}">
                  <c16:uniqueId val="{00000003-47D0-41D3-B825-AB25B9D9DE49}"/>
                </c:ext>
              </c:extLst>
            </c:dLbl>
            <c:dLbl>
              <c:idx val="2"/>
              <c:layout>
                <c:manualLayout>
                  <c:x val="-3.4916547474919402E-2"/>
                  <c:y val="-2.35429604459249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47D0-41D3-B825-AB25B9D9DE49}"/>
                </c:ext>
              </c:extLst>
            </c:dLbl>
            <c:dLbl>
              <c:idx val="3"/>
              <c:layout>
                <c:manualLayout>
                  <c:x val="4.0676185534651625E-2"/>
                  <c:y val="-3.430653431758200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47D0-41D3-B825-AB25B9D9DE49}"/>
                </c:ext>
              </c:extLst>
            </c:dLbl>
            <c:dLbl>
              <c:idx val="4"/>
              <c:layout>
                <c:manualLayout>
                  <c:x val="-4.2116323824531447E-2"/>
                  <c:y val="-1.174469794613414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47D0-41D3-B825-AB25B9D9DE49}"/>
                </c:ext>
              </c:extLst>
            </c:dLbl>
            <c:dLbl>
              <c:idx val="5"/>
              <c:layout>
                <c:manualLayout>
                  <c:x val="0.11839469534955439"/>
                  <c:y val="-7.6621862149389309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47D0-41D3-B825-AB25B9D9DE49}"/>
                </c:ext>
              </c:extLst>
            </c:dLbl>
            <c:spPr>
              <a:noFill/>
              <a:ln>
                <a:noFill/>
              </a:ln>
              <a:effectLst/>
            </c:spPr>
            <c:txPr>
              <a:bodyPr/>
              <a:lstStyle/>
              <a:p>
                <a:pPr>
                  <a:defRPr sz="1400">
                    <a:latin typeface="Calibri" panose="020F0502020204030204" pitchFamily="34" charset="0"/>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0.44</c:v>
                </c:pt>
                <c:pt idx="1">
                  <c:v>0.56000000000000005</c:v>
                </c:pt>
              </c:numCache>
            </c:numRef>
          </c:val>
          <c:extLst>
            <c:ext xmlns:c16="http://schemas.microsoft.com/office/drawing/2014/chart" uri="{C3380CC4-5D6E-409C-BE32-E72D297353CC}">
              <c16:uniqueId val="{0000000C-47D0-41D3-B825-AB25B9D9DE49}"/>
            </c:ext>
          </c:extLst>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400" b="1">
          <a:latin typeface="Times New Roman" pitchFamily="18" charset="0"/>
          <a:cs typeface="Times New Roman" pitchFamily="18"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307715056744666"/>
          <c:y val="6.9396310294615737E-2"/>
          <c:w val="0.56943966951314184"/>
          <c:h val="0.86453672929667191"/>
        </c:manualLayout>
      </c:layout>
      <c:barChart>
        <c:barDir val="bar"/>
        <c:grouping val="stacked"/>
        <c:varyColors val="0"/>
        <c:ser>
          <c:idx val="0"/>
          <c:order val="0"/>
          <c:tx>
            <c:strRef>
              <c:f>Sheet1!$B$1</c:f>
              <c:strCache>
                <c:ptCount val="1"/>
                <c:pt idx="0">
                  <c:v>Much More Likely</c:v>
                </c:pt>
              </c:strCache>
            </c:strRef>
          </c:tx>
          <c:spPr>
            <a:solidFill>
              <a:srgbClr val="002060"/>
            </a:solidFill>
            <a:ln>
              <a:solidFill>
                <a:schemeClr val="tx1"/>
              </a:solidFill>
            </a:ln>
            <a:scene3d>
              <a:camera prst="orthographicFront"/>
              <a:lightRig rig="threePt" dir="t"/>
            </a:scene3d>
            <a:sp3d>
              <a:bevelT w="190500" h="38100"/>
            </a:sp3d>
          </c:spPr>
          <c:invertIfNegative val="0"/>
          <c:dPt>
            <c:idx val="1"/>
            <c:invertIfNegative val="0"/>
            <c:bubble3D val="0"/>
            <c:spPr>
              <a:solidFill>
                <a:srgbClr val="C00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1-73AA-41F3-A384-8EAD875E68E6}"/>
              </c:ext>
            </c:extLst>
          </c:dPt>
          <c:dPt>
            <c:idx val="4"/>
            <c:invertIfNegative val="0"/>
            <c:bubble3D val="0"/>
            <c:spPr>
              <a:solidFill>
                <a:srgbClr val="C00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3-73AA-41F3-A384-8EAD875E68E6}"/>
              </c:ext>
            </c:extLst>
          </c:dPt>
          <c:dPt>
            <c:idx val="7"/>
            <c:invertIfNegative val="0"/>
            <c:bubble3D val="0"/>
            <c:spPr>
              <a:solidFill>
                <a:srgbClr val="C00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5-73AA-41F3-A384-8EAD875E68E6}"/>
              </c:ext>
            </c:extLst>
          </c:dPt>
          <c:dPt>
            <c:idx val="10"/>
            <c:invertIfNegative val="0"/>
            <c:bubble3D val="0"/>
            <c:spPr>
              <a:solidFill>
                <a:srgbClr val="C00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7-73AA-41F3-A384-8EAD875E68E6}"/>
              </c:ext>
            </c:extLst>
          </c:dPt>
          <c:dLbls>
            <c:dLbl>
              <c:idx val="1"/>
              <c:delete val="1"/>
              <c:extLst>
                <c:ext xmlns:c15="http://schemas.microsoft.com/office/drawing/2012/chart" uri="{CE6537A1-D6FC-4f65-9D91-7224C49458BB}"/>
                <c:ext xmlns:c16="http://schemas.microsoft.com/office/drawing/2014/chart" uri="{C3380CC4-5D6E-409C-BE32-E72D297353CC}">
                  <c16:uniqueId val="{00000001-73AA-41F3-A384-8EAD875E68E6}"/>
                </c:ext>
              </c:extLst>
            </c:dLbl>
            <c:dLbl>
              <c:idx val="4"/>
              <c:delete val="1"/>
              <c:extLst>
                <c:ext xmlns:c15="http://schemas.microsoft.com/office/drawing/2012/chart" uri="{CE6537A1-D6FC-4f65-9D91-7224C49458BB}"/>
                <c:ext xmlns:c16="http://schemas.microsoft.com/office/drawing/2014/chart" uri="{C3380CC4-5D6E-409C-BE32-E72D297353CC}">
                  <c16:uniqueId val="{00000003-73AA-41F3-A384-8EAD875E68E6}"/>
                </c:ext>
              </c:extLst>
            </c:dLbl>
            <c:dLbl>
              <c:idx val="7"/>
              <c:delete val="1"/>
              <c:extLst>
                <c:ext xmlns:c15="http://schemas.microsoft.com/office/drawing/2012/chart" uri="{CE6537A1-D6FC-4f65-9D91-7224C49458BB}"/>
                <c:ext xmlns:c16="http://schemas.microsoft.com/office/drawing/2014/chart" uri="{C3380CC4-5D6E-409C-BE32-E72D297353CC}">
                  <c16:uniqueId val="{00000005-73AA-41F3-A384-8EAD875E68E6}"/>
                </c:ext>
              </c:extLst>
            </c:dLbl>
            <c:dLbl>
              <c:idx val="10"/>
              <c:delete val="1"/>
              <c:extLst>
                <c:ext xmlns:c15="http://schemas.microsoft.com/office/drawing/2012/chart" uri="{CE6537A1-D6FC-4f65-9D91-7224C49458BB}"/>
                <c:ext xmlns:c16="http://schemas.microsoft.com/office/drawing/2014/chart" uri="{C3380CC4-5D6E-409C-BE32-E72D297353CC}">
                  <c16:uniqueId val="{00000007-73AA-41F3-A384-8EAD875E68E6}"/>
                </c:ext>
              </c:extLst>
            </c:dLbl>
            <c:spPr>
              <a:noFill/>
              <a:ln>
                <a:noFill/>
              </a:ln>
              <a:effectLst/>
            </c:spPr>
            <c:txPr>
              <a:bodyPr/>
              <a:lstStyle/>
              <a:p>
                <a:pPr>
                  <a:defRPr>
                    <a:solidFill>
                      <a:schemeClr val="bg1"/>
                    </a:solidFill>
                    <a:latin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numCache>
            </c:numRef>
          </c:cat>
          <c:val>
            <c:numRef>
              <c:f>Sheet1!$B$2:$B$13</c:f>
              <c:numCache>
                <c:formatCode>0%</c:formatCode>
                <c:ptCount val="12"/>
                <c:pt idx="0">
                  <c:v>0.37</c:v>
                </c:pt>
                <c:pt idx="1">
                  <c:v>0.03</c:v>
                </c:pt>
                <c:pt idx="3">
                  <c:v>0.37</c:v>
                </c:pt>
                <c:pt idx="4">
                  <c:v>0.04</c:v>
                </c:pt>
                <c:pt idx="6">
                  <c:v>0.35</c:v>
                </c:pt>
                <c:pt idx="7">
                  <c:v>0.03</c:v>
                </c:pt>
                <c:pt idx="9">
                  <c:v>0.35</c:v>
                </c:pt>
                <c:pt idx="10">
                  <c:v>0.03</c:v>
                </c:pt>
              </c:numCache>
            </c:numRef>
          </c:val>
          <c:extLst>
            <c:ext xmlns:c16="http://schemas.microsoft.com/office/drawing/2014/chart" uri="{C3380CC4-5D6E-409C-BE32-E72D297353CC}">
              <c16:uniqueId val="{0000000C-73AA-41F3-A384-8EAD875E68E6}"/>
            </c:ext>
          </c:extLst>
        </c:ser>
        <c:ser>
          <c:idx val="1"/>
          <c:order val="1"/>
          <c:tx>
            <c:strRef>
              <c:f>Sheet1!$C$1</c:f>
              <c:strCache>
                <c:ptCount val="1"/>
                <c:pt idx="0">
                  <c:v>Total More Likely</c:v>
                </c:pt>
              </c:strCache>
            </c:strRef>
          </c:tx>
          <c:spPr>
            <a:solidFill>
              <a:srgbClr val="CCECFF"/>
            </a:solidFill>
            <a:ln>
              <a:solidFill>
                <a:srgbClr val="000000"/>
              </a:solidFill>
            </a:ln>
            <a:scene3d>
              <a:camera prst="orthographicFront"/>
              <a:lightRig rig="threePt" dir="t"/>
            </a:scene3d>
            <a:sp3d>
              <a:bevelT w="190500" h="38100"/>
            </a:sp3d>
          </c:spPr>
          <c:invertIfNegative val="0"/>
          <c:dPt>
            <c:idx val="1"/>
            <c:invertIfNegative val="0"/>
            <c:bubble3D val="0"/>
            <c:spPr>
              <a:solidFill>
                <a:srgbClr val="FFCCCC"/>
              </a:solidFill>
              <a:ln>
                <a:solidFill>
                  <a:srgbClr val="000000"/>
                </a:solidFill>
              </a:ln>
              <a:scene3d>
                <a:camera prst="orthographicFront"/>
                <a:lightRig rig="threePt" dir="t"/>
              </a:scene3d>
              <a:sp3d>
                <a:bevelT w="190500" h="38100"/>
              </a:sp3d>
            </c:spPr>
            <c:extLst>
              <c:ext xmlns:c16="http://schemas.microsoft.com/office/drawing/2014/chart" uri="{C3380CC4-5D6E-409C-BE32-E72D297353CC}">
                <c16:uniqueId val="{0000000E-73AA-41F3-A384-8EAD875E68E6}"/>
              </c:ext>
            </c:extLst>
          </c:dPt>
          <c:dPt>
            <c:idx val="4"/>
            <c:invertIfNegative val="0"/>
            <c:bubble3D val="0"/>
            <c:spPr>
              <a:solidFill>
                <a:srgbClr val="FFCCCC"/>
              </a:solidFill>
              <a:ln>
                <a:solidFill>
                  <a:srgbClr val="000000"/>
                </a:solidFill>
              </a:ln>
              <a:scene3d>
                <a:camera prst="orthographicFront"/>
                <a:lightRig rig="threePt" dir="t"/>
              </a:scene3d>
              <a:sp3d>
                <a:bevelT w="190500" h="38100"/>
              </a:sp3d>
            </c:spPr>
            <c:extLst>
              <c:ext xmlns:c16="http://schemas.microsoft.com/office/drawing/2014/chart" uri="{C3380CC4-5D6E-409C-BE32-E72D297353CC}">
                <c16:uniqueId val="{00000010-73AA-41F3-A384-8EAD875E68E6}"/>
              </c:ext>
            </c:extLst>
          </c:dPt>
          <c:dPt>
            <c:idx val="7"/>
            <c:invertIfNegative val="0"/>
            <c:bubble3D val="0"/>
            <c:spPr>
              <a:solidFill>
                <a:srgbClr val="FFCCCC"/>
              </a:solidFill>
              <a:ln>
                <a:solidFill>
                  <a:srgbClr val="000000"/>
                </a:solidFill>
              </a:ln>
              <a:scene3d>
                <a:camera prst="orthographicFront"/>
                <a:lightRig rig="threePt" dir="t"/>
              </a:scene3d>
              <a:sp3d>
                <a:bevelT w="190500" h="38100"/>
              </a:sp3d>
            </c:spPr>
            <c:extLst>
              <c:ext xmlns:c16="http://schemas.microsoft.com/office/drawing/2014/chart" uri="{C3380CC4-5D6E-409C-BE32-E72D297353CC}">
                <c16:uniqueId val="{00000012-73AA-41F3-A384-8EAD875E68E6}"/>
              </c:ext>
            </c:extLst>
          </c:dPt>
          <c:dPt>
            <c:idx val="10"/>
            <c:invertIfNegative val="0"/>
            <c:bubble3D val="0"/>
            <c:spPr>
              <a:solidFill>
                <a:srgbClr val="FFCCCC"/>
              </a:solidFill>
              <a:ln>
                <a:solidFill>
                  <a:srgbClr val="000000"/>
                </a:solidFill>
              </a:ln>
              <a:scene3d>
                <a:camera prst="orthographicFront"/>
                <a:lightRig rig="threePt" dir="t"/>
              </a:scene3d>
              <a:sp3d>
                <a:bevelT w="190500" h="38100"/>
              </a:sp3d>
            </c:spPr>
            <c:extLst>
              <c:ext xmlns:c16="http://schemas.microsoft.com/office/drawing/2014/chart" uri="{C3380CC4-5D6E-409C-BE32-E72D297353CC}">
                <c16:uniqueId val="{00000014-73AA-41F3-A384-8EAD875E68E6}"/>
              </c:ext>
            </c:extLst>
          </c:dPt>
          <c:dLbls>
            <c:delete val="1"/>
          </c:dLbls>
          <c:cat>
            <c:numRef>
              <c:f>Sheet1!$A$2:$A$13</c:f>
              <c:numCache>
                <c:formatCode>General</c:formatCode>
                <c:ptCount val="12"/>
              </c:numCache>
            </c:numRef>
          </c:cat>
          <c:val>
            <c:numRef>
              <c:f>Sheet1!$C$2:$C$13</c:f>
              <c:numCache>
                <c:formatCode>0%</c:formatCode>
                <c:ptCount val="12"/>
                <c:pt idx="0">
                  <c:v>0.52</c:v>
                </c:pt>
                <c:pt idx="1">
                  <c:v>0.08</c:v>
                </c:pt>
                <c:pt idx="2">
                  <c:v>0</c:v>
                </c:pt>
                <c:pt idx="3">
                  <c:v>0.46</c:v>
                </c:pt>
                <c:pt idx="4">
                  <c:v>0.14000000000000001</c:v>
                </c:pt>
                <c:pt idx="5">
                  <c:v>0</c:v>
                </c:pt>
                <c:pt idx="6">
                  <c:v>0.53</c:v>
                </c:pt>
                <c:pt idx="7">
                  <c:v>0.09</c:v>
                </c:pt>
                <c:pt idx="8">
                  <c:v>0</c:v>
                </c:pt>
                <c:pt idx="9">
                  <c:v>0.5</c:v>
                </c:pt>
                <c:pt idx="10">
                  <c:v>0.12</c:v>
                </c:pt>
                <c:pt idx="11">
                  <c:v>0</c:v>
                </c:pt>
              </c:numCache>
            </c:numRef>
          </c:val>
          <c:extLst>
            <c:ext xmlns:c16="http://schemas.microsoft.com/office/drawing/2014/chart" uri="{C3380CC4-5D6E-409C-BE32-E72D297353CC}">
              <c16:uniqueId val="{00000019-73AA-41F3-A384-8EAD875E68E6}"/>
            </c:ext>
          </c:extLst>
        </c:ser>
        <c:ser>
          <c:idx val="2"/>
          <c:order val="2"/>
          <c:tx>
            <c:strRef>
              <c:f>Sheet1!$D$1</c:f>
              <c:strCache>
                <c:ptCount val="1"/>
                <c:pt idx="0">
                  <c:v>Column1</c:v>
                </c:pt>
              </c:strCache>
            </c:strRef>
          </c:tx>
          <c:spPr>
            <a:noFill/>
          </c:spPr>
          <c:invertIfNegative val="0"/>
          <c:dLbls>
            <c:dLbl>
              <c:idx val="0"/>
              <c:spPr>
                <a:noFill/>
                <a:ln>
                  <a:noFill/>
                </a:ln>
                <a:effectLst/>
              </c:spPr>
              <c:txPr>
                <a:bodyPr/>
                <a:lstStyle/>
                <a:p>
                  <a:pPr>
                    <a:defRPr>
                      <a:solidFill>
                        <a:srgbClr val="00206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2651-43A1-8948-0C7CEE76044D}"/>
                </c:ext>
              </c:extLst>
            </c:dLbl>
            <c:dLbl>
              <c:idx val="1"/>
              <c:spPr/>
              <c:txPr>
                <a:bodyPr/>
                <a:lstStyle/>
                <a:p>
                  <a:pPr>
                    <a:defRPr>
                      <a:solidFill>
                        <a:srgbClr val="C0000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A-73AA-41F3-A384-8EAD875E68E6}"/>
                </c:ext>
              </c:extLst>
            </c:dLbl>
            <c:dLbl>
              <c:idx val="3"/>
              <c:spPr>
                <a:noFill/>
                <a:ln>
                  <a:noFill/>
                </a:ln>
                <a:effectLst/>
              </c:spPr>
              <c:txPr>
                <a:bodyPr/>
                <a:lstStyle/>
                <a:p>
                  <a:pPr>
                    <a:defRPr>
                      <a:solidFill>
                        <a:srgbClr val="00206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2651-43A1-8948-0C7CEE76044D}"/>
                </c:ext>
              </c:extLst>
            </c:dLbl>
            <c:dLbl>
              <c:idx val="4"/>
              <c:tx>
                <c:rich>
                  <a:bodyPr/>
                  <a:lstStyle/>
                  <a:p>
                    <a:pPr>
                      <a:defRPr>
                        <a:solidFill>
                          <a:srgbClr val="C00000"/>
                        </a:solidFill>
                        <a:latin typeface="Calibri" panose="020F0502020204030204" pitchFamily="34" charset="0"/>
                      </a:defRPr>
                    </a:pPr>
                    <a:fld id="{1B0E0BF9-EC72-4A8D-890B-840E68BE4301}" type="VALUE">
                      <a:rPr lang="en-US" smtClean="0"/>
                      <a:pPr>
                        <a:defRPr>
                          <a:solidFill>
                            <a:srgbClr val="C00000"/>
                          </a:solidFill>
                          <a:latin typeface="Calibri" panose="020F0502020204030204" pitchFamily="34" charset="0"/>
                        </a:defRPr>
                      </a:pPr>
                      <a:t>[VALUE]</a:t>
                    </a:fld>
                    <a:r>
                      <a:rPr lang="en-US" dirty="0"/>
                      <a:t>*</a:t>
                    </a:r>
                  </a:p>
                </c:rich>
              </c:tx>
              <c:sp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73AA-41F3-A384-8EAD875E68E6}"/>
                </c:ext>
              </c:extLst>
            </c:dLbl>
            <c:dLbl>
              <c:idx val="6"/>
              <c:spPr>
                <a:noFill/>
                <a:ln>
                  <a:noFill/>
                </a:ln>
                <a:effectLst/>
              </c:spPr>
              <c:txPr>
                <a:bodyPr/>
                <a:lstStyle/>
                <a:p>
                  <a:pPr>
                    <a:defRPr>
                      <a:solidFill>
                        <a:srgbClr val="00206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9-DC70-49F4-8A84-7DFA57069A0A}"/>
                </c:ext>
              </c:extLst>
            </c:dLbl>
            <c:dLbl>
              <c:idx val="7"/>
              <c:spPr/>
              <c:txPr>
                <a:bodyPr/>
                <a:lstStyle/>
                <a:p>
                  <a:pPr>
                    <a:defRPr>
                      <a:solidFill>
                        <a:srgbClr val="C0000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C-73AA-41F3-A384-8EAD875E68E6}"/>
                </c:ext>
              </c:extLst>
            </c:dLbl>
            <c:dLbl>
              <c:idx val="9"/>
              <c:spPr>
                <a:noFill/>
                <a:ln>
                  <a:noFill/>
                </a:ln>
                <a:effectLst/>
              </c:spPr>
              <c:txPr>
                <a:bodyPr/>
                <a:lstStyle/>
                <a:p>
                  <a:pPr>
                    <a:defRPr>
                      <a:solidFill>
                        <a:srgbClr val="00206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2651-43A1-8948-0C7CEE76044D}"/>
                </c:ext>
              </c:extLst>
            </c:dLbl>
            <c:dLbl>
              <c:idx val="10"/>
              <c:spPr/>
              <c:txPr>
                <a:bodyPr/>
                <a:lstStyle/>
                <a:p>
                  <a:pPr>
                    <a:defRPr>
                      <a:solidFill>
                        <a:srgbClr val="C0000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D-73AA-41F3-A384-8EAD875E68E6}"/>
                </c:ext>
              </c:extLst>
            </c:dLbl>
            <c:spPr>
              <a:noFill/>
              <a:ln>
                <a:noFill/>
              </a:ln>
              <a:effectLst/>
            </c:spPr>
            <c:txPr>
              <a:bodyPr/>
              <a:lstStyle/>
              <a:p>
                <a:pPr>
                  <a:defRPr>
                    <a:solidFill>
                      <a:srgbClr val="0000FF"/>
                    </a:solidFill>
                    <a:latin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numCache>
            </c:numRef>
          </c:cat>
          <c:val>
            <c:numRef>
              <c:f>Sheet1!$D$2:$D$13</c:f>
              <c:numCache>
                <c:formatCode>0%</c:formatCode>
                <c:ptCount val="12"/>
                <c:pt idx="0">
                  <c:v>0.89</c:v>
                </c:pt>
                <c:pt idx="1">
                  <c:v>0.11</c:v>
                </c:pt>
                <c:pt idx="3">
                  <c:v>0.83</c:v>
                </c:pt>
                <c:pt idx="4">
                  <c:v>0.17</c:v>
                </c:pt>
                <c:pt idx="6">
                  <c:v>0.88</c:v>
                </c:pt>
                <c:pt idx="7">
                  <c:v>0.12</c:v>
                </c:pt>
                <c:pt idx="9">
                  <c:v>0.85</c:v>
                </c:pt>
                <c:pt idx="10">
                  <c:v>0.15</c:v>
                </c:pt>
              </c:numCache>
            </c:numRef>
          </c:val>
          <c:extLst>
            <c:ext xmlns:c16="http://schemas.microsoft.com/office/drawing/2014/chart" uri="{C3380CC4-5D6E-409C-BE32-E72D297353CC}">
              <c16:uniqueId val="{00000020-73AA-41F3-A384-8EAD875E68E6}"/>
            </c:ext>
          </c:extLst>
        </c:ser>
        <c:ser>
          <c:idx val="3"/>
          <c:order val="3"/>
          <c:tx>
            <c:strRef>
              <c:f>Sheet1!$E$1</c:f>
              <c:strCache>
                <c:ptCount val="1"/>
                <c:pt idx="0">
                  <c:v>Much Less Likely</c:v>
                </c:pt>
              </c:strCache>
            </c:strRef>
          </c:tx>
          <c:spPr>
            <a:solidFill>
              <a:srgbClr val="C00000"/>
            </a:solidFill>
            <a:ln>
              <a:solidFill>
                <a:srgbClr val="000000"/>
              </a:solidFill>
            </a:ln>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numCache>
            </c:numRef>
          </c:cat>
          <c:val>
            <c:numRef>
              <c:f>Sheet1!$E$2:$E$13</c:f>
              <c:numCache>
                <c:formatCode>General</c:formatCode>
                <c:ptCount val="12"/>
              </c:numCache>
            </c:numRef>
          </c:val>
          <c:extLst>
            <c:ext xmlns:c16="http://schemas.microsoft.com/office/drawing/2014/chart" uri="{C3380CC4-5D6E-409C-BE32-E72D297353CC}">
              <c16:uniqueId val="{00000021-73AA-41F3-A384-8EAD875E68E6}"/>
            </c:ext>
          </c:extLst>
        </c:ser>
        <c:ser>
          <c:idx val="4"/>
          <c:order val="4"/>
          <c:tx>
            <c:strRef>
              <c:f>Sheet1!$F$1</c:f>
              <c:strCache>
                <c:ptCount val="1"/>
                <c:pt idx="0">
                  <c:v>Total Less Likely</c:v>
                </c:pt>
              </c:strCache>
            </c:strRef>
          </c:tx>
          <c:spPr>
            <a:solidFill>
              <a:srgbClr val="FFCCCC"/>
            </a:solidFill>
            <a:ln>
              <a:solidFill>
                <a:srgbClr val="000000"/>
              </a:solidFill>
            </a:ln>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numCache>
            </c:numRef>
          </c:cat>
          <c:val>
            <c:numRef>
              <c:f>Sheet1!$F$2:$F$13</c:f>
              <c:numCache>
                <c:formatCode>General</c:formatCode>
                <c:ptCount val="12"/>
              </c:numCache>
            </c:numRef>
          </c:val>
          <c:extLst>
            <c:ext xmlns:c16="http://schemas.microsoft.com/office/drawing/2014/chart" uri="{C3380CC4-5D6E-409C-BE32-E72D297353CC}">
              <c16:uniqueId val="{00000022-73AA-41F3-A384-8EAD875E68E6}"/>
            </c:ext>
          </c:extLst>
        </c:ser>
        <c:dLbls>
          <c:showLegendKey val="0"/>
          <c:showVal val="1"/>
          <c:showCatName val="0"/>
          <c:showSerName val="0"/>
          <c:showPercent val="0"/>
          <c:showBubbleSize val="0"/>
        </c:dLbls>
        <c:gapWidth val="0"/>
        <c:overlap val="100"/>
        <c:axId val="94863744"/>
        <c:axId val="94865280"/>
      </c:barChart>
      <c:catAx>
        <c:axId val="94863744"/>
        <c:scaling>
          <c:orientation val="maxMin"/>
        </c:scaling>
        <c:delete val="0"/>
        <c:axPos val="l"/>
        <c:numFmt formatCode="General" sourceLinked="1"/>
        <c:majorTickMark val="none"/>
        <c:minorTickMark val="none"/>
        <c:tickLblPos val="nextTo"/>
        <c:spPr>
          <a:ln>
            <a:noFill/>
          </a:ln>
        </c:spPr>
        <c:crossAx val="94865280"/>
        <c:crosses val="autoZero"/>
        <c:auto val="1"/>
        <c:lblAlgn val="ctr"/>
        <c:lblOffset val="100"/>
        <c:noMultiLvlLbl val="0"/>
      </c:catAx>
      <c:valAx>
        <c:axId val="94865280"/>
        <c:scaling>
          <c:orientation val="minMax"/>
          <c:max val="1.6"/>
        </c:scaling>
        <c:delete val="0"/>
        <c:axPos val="t"/>
        <c:numFmt formatCode="0%" sourceLinked="1"/>
        <c:majorTickMark val="none"/>
        <c:minorTickMark val="none"/>
        <c:tickLblPos val="none"/>
        <c:spPr>
          <a:ln>
            <a:noFill/>
          </a:ln>
        </c:spPr>
        <c:crossAx val="94863744"/>
        <c:crosses val="autoZero"/>
        <c:crossBetween val="between"/>
      </c:valAx>
    </c:plotArea>
    <c:legend>
      <c:legendPos val="b"/>
      <c:legendEntry>
        <c:idx val="2"/>
        <c:delete val="1"/>
      </c:legendEntry>
      <c:layout>
        <c:manualLayout>
          <c:xMode val="edge"/>
          <c:yMode val="edge"/>
          <c:x val="0.10065857084765813"/>
          <c:y val="0.90949029399270598"/>
          <c:w val="0.64375328083989503"/>
          <c:h val="5.7751918989258584E-2"/>
        </c:manualLayout>
      </c:layout>
      <c:overlay val="0"/>
      <c:spPr>
        <a:ln>
          <a:solidFill>
            <a:srgbClr val="000000"/>
          </a:solidFill>
        </a:ln>
      </c:spPr>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400" b="1">
          <a:latin typeface="Times New Roman" pitchFamily="18" charset="0"/>
          <a:cs typeface="Times New Roman" pitchFamily="18"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307715056744666"/>
          <c:y val="6.9396310294615737E-2"/>
          <c:w val="0.56943966951314184"/>
          <c:h val="0.86453672929667191"/>
        </c:manualLayout>
      </c:layout>
      <c:barChart>
        <c:barDir val="bar"/>
        <c:grouping val="stacked"/>
        <c:varyColors val="0"/>
        <c:ser>
          <c:idx val="0"/>
          <c:order val="0"/>
          <c:tx>
            <c:strRef>
              <c:f>Sheet1!$B$1</c:f>
              <c:strCache>
                <c:ptCount val="1"/>
                <c:pt idx="0">
                  <c:v>Much More Likely</c:v>
                </c:pt>
              </c:strCache>
            </c:strRef>
          </c:tx>
          <c:spPr>
            <a:solidFill>
              <a:srgbClr val="002060"/>
            </a:solidFill>
            <a:ln>
              <a:solidFill>
                <a:schemeClr val="tx1"/>
              </a:solidFill>
            </a:ln>
            <a:scene3d>
              <a:camera prst="orthographicFront"/>
              <a:lightRig rig="threePt" dir="t"/>
            </a:scene3d>
            <a:sp3d>
              <a:bevelT w="190500" h="38100"/>
            </a:sp3d>
          </c:spPr>
          <c:invertIfNegative val="0"/>
          <c:dPt>
            <c:idx val="1"/>
            <c:invertIfNegative val="0"/>
            <c:bubble3D val="0"/>
            <c:spPr>
              <a:solidFill>
                <a:srgbClr val="C00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1-73AA-41F3-A384-8EAD875E68E6}"/>
              </c:ext>
            </c:extLst>
          </c:dPt>
          <c:dPt>
            <c:idx val="4"/>
            <c:invertIfNegative val="0"/>
            <c:bubble3D val="0"/>
            <c:spPr>
              <a:solidFill>
                <a:srgbClr val="C00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3-73AA-41F3-A384-8EAD875E68E6}"/>
              </c:ext>
            </c:extLst>
          </c:dPt>
          <c:dPt>
            <c:idx val="7"/>
            <c:invertIfNegative val="0"/>
            <c:bubble3D val="0"/>
            <c:spPr>
              <a:solidFill>
                <a:srgbClr val="C00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5-73AA-41F3-A384-8EAD875E68E6}"/>
              </c:ext>
            </c:extLst>
          </c:dPt>
          <c:dPt>
            <c:idx val="10"/>
            <c:invertIfNegative val="0"/>
            <c:bubble3D val="0"/>
            <c:spPr>
              <a:solidFill>
                <a:srgbClr val="C00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7-73AA-41F3-A384-8EAD875E68E6}"/>
              </c:ext>
            </c:extLst>
          </c:dPt>
          <c:dLbls>
            <c:dLbl>
              <c:idx val="1"/>
              <c:delete val="1"/>
              <c:extLst>
                <c:ext xmlns:c15="http://schemas.microsoft.com/office/drawing/2012/chart" uri="{CE6537A1-D6FC-4f65-9D91-7224C49458BB}"/>
                <c:ext xmlns:c16="http://schemas.microsoft.com/office/drawing/2014/chart" uri="{C3380CC4-5D6E-409C-BE32-E72D297353CC}">
                  <c16:uniqueId val="{00000001-73AA-41F3-A384-8EAD875E68E6}"/>
                </c:ext>
              </c:extLst>
            </c:dLbl>
            <c:dLbl>
              <c:idx val="4"/>
              <c:delete val="1"/>
              <c:extLst>
                <c:ext xmlns:c15="http://schemas.microsoft.com/office/drawing/2012/chart" uri="{CE6537A1-D6FC-4f65-9D91-7224C49458BB}"/>
                <c:ext xmlns:c16="http://schemas.microsoft.com/office/drawing/2014/chart" uri="{C3380CC4-5D6E-409C-BE32-E72D297353CC}">
                  <c16:uniqueId val="{00000003-73AA-41F3-A384-8EAD875E68E6}"/>
                </c:ext>
              </c:extLst>
            </c:dLbl>
            <c:dLbl>
              <c:idx val="7"/>
              <c:delete val="1"/>
              <c:extLst>
                <c:ext xmlns:c15="http://schemas.microsoft.com/office/drawing/2012/chart" uri="{CE6537A1-D6FC-4f65-9D91-7224C49458BB}"/>
                <c:ext xmlns:c16="http://schemas.microsoft.com/office/drawing/2014/chart" uri="{C3380CC4-5D6E-409C-BE32-E72D297353CC}">
                  <c16:uniqueId val="{00000005-73AA-41F3-A384-8EAD875E68E6}"/>
                </c:ext>
              </c:extLst>
            </c:dLbl>
            <c:spPr>
              <a:noFill/>
              <a:ln>
                <a:noFill/>
              </a:ln>
              <a:effectLst/>
            </c:spPr>
            <c:txPr>
              <a:bodyPr/>
              <a:lstStyle/>
              <a:p>
                <a:pPr>
                  <a:defRPr>
                    <a:solidFill>
                      <a:schemeClr val="bg1"/>
                    </a:solidFill>
                    <a:latin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Sheet1!$A$2:$A$13</c:f>
              <c:numCache>
                <c:formatCode>General</c:formatCode>
                <c:ptCount val="12"/>
              </c:numCache>
            </c:numRef>
          </c:cat>
          <c:val>
            <c:numRef>
              <c:f>Sheet1!$B$2:$B$13</c:f>
              <c:numCache>
                <c:formatCode>0%</c:formatCode>
                <c:ptCount val="12"/>
                <c:pt idx="0">
                  <c:v>0.35</c:v>
                </c:pt>
                <c:pt idx="1">
                  <c:v>0.05</c:v>
                </c:pt>
                <c:pt idx="3">
                  <c:v>0.35</c:v>
                </c:pt>
                <c:pt idx="4">
                  <c:v>0.03</c:v>
                </c:pt>
                <c:pt idx="6">
                  <c:v>0.31</c:v>
                </c:pt>
                <c:pt idx="7">
                  <c:v>0.04</c:v>
                </c:pt>
                <c:pt idx="9">
                  <c:v>0.24</c:v>
                </c:pt>
                <c:pt idx="10">
                  <c:v>7.0000000000000007E-2</c:v>
                </c:pt>
              </c:numCache>
            </c:numRef>
          </c:val>
          <c:extLst>
            <c:ext xmlns:c16="http://schemas.microsoft.com/office/drawing/2014/chart" uri="{C3380CC4-5D6E-409C-BE32-E72D297353CC}">
              <c16:uniqueId val="{0000000C-73AA-41F3-A384-8EAD875E68E6}"/>
            </c:ext>
          </c:extLst>
        </c:ser>
        <c:ser>
          <c:idx val="1"/>
          <c:order val="1"/>
          <c:tx>
            <c:strRef>
              <c:f>Sheet1!$C$1</c:f>
              <c:strCache>
                <c:ptCount val="1"/>
                <c:pt idx="0">
                  <c:v>Total More Likely</c:v>
                </c:pt>
              </c:strCache>
            </c:strRef>
          </c:tx>
          <c:spPr>
            <a:solidFill>
              <a:srgbClr val="CCECFF"/>
            </a:solidFill>
            <a:ln>
              <a:solidFill>
                <a:srgbClr val="000000"/>
              </a:solidFill>
            </a:ln>
            <a:scene3d>
              <a:camera prst="orthographicFront"/>
              <a:lightRig rig="threePt" dir="t"/>
            </a:scene3d>
            <a:sp3d>
              <a:bevelT w="190500" h="38100"/>
            </a:sp3d>
          </c:spPr>
          <c:invertIfNegative val="0"/>
          <c:dPt>
            <c:idx val="1"/>
            <c:invertIfNegative val="0"/>
            <c:bubble3D val="0"/>
            <c:spPr>
              <a:solidFill>
                <a:srgbClr val="FFCCCC"/>
              </a:solidFill>
              <a:ln>
                <a:solidFill>
                  <a:srgbClr val="000000"/>
                </a:solidFill>
              </a:ln>
              <a:scene3d>
                <a:camera prst="orthographicFront"/>
                <a:lightRig rig="threePt" dir="t"/>
              </a:scene3d>
              <a:sp3d>
                <a:bevelT w="190500" h="38100"/>
              </a:sp3d>
            </c:spPr>
            <c:extLst>
              <c:ext xmlns:c16="http://schemas.microsoft.com/office/drawing/2014/chart" uri="{C3380CC4-5D6E-409C-BE32-E72D297353CC}">
                <c16:uniqueId val="{0000000E-73AA-41F3-A384-8EAD875E68E6}"/>
              </c:ext>
            </c:extLst>
          </c:dPt>
          <c:dPt>
            <c:idx val="4"/>
            <c:invertIfNegative val="0"/>
            <c:bubble3D val="0"/>
            <c:spPr>
              <a:solidFill>
                <a:srgbClr val="FFCCCC"/>
              </a:solidFill>
              <a:ln>
                <a:solidFill>
                  <a:srgbClr val="000000"/>
                </a:solidFill>
              </a:ln>
              <a:scene3d>
                <a:camera prst="orthographicFront"/>
                <a:lightRig rig="threePt" dir="t"/>
              </a:scene3d>
              <a:sp3d>
                <a:bevelT w="190500" h="38100"/>
              </a:sp3d>
            </c:spPr>
            <c:extLst>
              <c:ext xmlns:c16="http://schemas.microsoft.com/office/drawing/2014/chart" uri="{C3380CC4-5D6E-409C-BE32-E72D297353CC}">
                <c16:uniqueId val="{00000010-73AA-41F3-A384-8EAD875E68E6}"/>
              </c:ext>
            </c:extLst>
          </c:dPt>
          <c:dPt>
            <c:idx val="7"/>
            <c:invertIfNegative val="0"/>
            <c:bubble3D val="0"/>
            <c:spPr>
              <a:solidFill>
                <a:srgbClr val="FFCCCC"/>
              </a:solidFill>
              <a:ln>
                <a:solidFill>
                  <a:srgbClr val="000000"/>
                </a:solidFill>
              </a:ln>
              <a:scene3d>
                <a:camera prst="orthographicFront"/>
                <a:lightRig rig="threePt" dir="t"/>
              </a:scene3d>
              <a:sp3d>
                <a:bevelT w="190500" h="38100"/>
              </a:sp3d>
            </c:spPr>
            <c:extLst>
              <c:ext xmlns:c16="http://schemas.microsoft.com/office/drawing/2014/chart" uri="{C3380CC4-5D6E-409C-BE32-E72D297353CC}">
                <c16:uniqueId val="{00000012-73AA-41F3-A384-8EAD875E68E6}"/>
              </c:ext>
            </c:extLst>
          </c:dPt>
          <c:dPt>
            <c:idx val="10"/>
            <c:invertIfNegative val="0"/>
            <c:bubble3D val="0"/>
            <c:spPr>
              <a:solidFill>
                <a:srgbClr val="FFCCCC"/>
              </a:solidFill>
              <a:ln>
                <a:solidFill>
                  <a:srgbClr val="000000"/>
                </a:solidFill>
              </a:ln>
              <a:scene3d>
                <a:camera prst="orthographicFront"/>
                <a:lightRig rig="threePt" dir="t"/>
              </a:scene3d>
              <a:sp3d>
                <a:bevelT w="190500" h="38100"/>
              </a:sp3d>
            </c:spPr>
            <c:extLst>
              <c:ext xmlns:c16="http://schemas.microsoft.com/office/drawing/2014/chart" uri="{C3380CC4-5D6E-409C-BE32-E72D297353CC}">
                <c16:uniqueId val="{00000014-73AA-41F3-A384-8EAD875E68E6}"/>
              </c:ext>
            </c:extLst>
          </c:dPt>
          <c:dLbls>
            <c:delete val="1"/>
          </c:dLbls>
          <c:cat>
            <c:numRef>
              <c:f>Sheet1!$A$2:$A$13</c:f>
              <c:numCache>
                <c:formatCode>General</c:formatCode>
                <c:ptCount val="12"/>
              </c:numCache>
            </c:numRef>
          </c:cat>
          <c:val>
            <c:numRef>
              <c:f>Sheet1!$C$2:$C$13</c:f>
              <c:numCache>
                <c:formatCode>0%</c:formatCode>
                <c:ptCount val="12"/>
                <c:pt idx="0">
                  <c:v>0.49</c:v>
                </c:pt>
                <c:pt idx="1">
                  <c:v>0.11</c:v>
                </c:pt>
                <c:pt idx="2">
                  <c:v>0</c:v>
                </c:pt>
                <c:pt idx="3">
                  <c:v>0.47</c:v>
                </c:pt>
                <c:pt idx="4">
                  <c:v>0.16</c:v>
                </c:pt>
                <c:pt idx="5">
                  <c:v>0</c:v>
                </c:pt>
                <c:pt idx="6">
                  <c:v>0.52</c:v>
                </c:pt>
                <c:pt idx="7">
                  <c:v>0.13</c:v>
                </c:pt>
                <c:pt idx="8">
                  <c:v>0</c:v>
                </c:pt>
                <c:pt idx="9">
                  <c:v>0.43</c:v>
                </c:pt>
                <c:pt idx="10">
                  <c:v>0.25</c:v>
                </c:pt>
                <c:pt idx="11">
                  <c:v>0</c:v>
                </c:pt>
              </c:numCache>
            </c:numRef>
          </c:val>
          <c:extLst>
            <c:ext xmlns:c16="http://schemas.microsoft.com/office/drawing/2014/chart" uri="{C3380CC4-5D6E-409C-BE32-E72D297353CC}">
              <c16:uniqueId val="{00000019-73AA-41F3-A384-8EAD875E68E6}"/>
            </c:ext>
          </c:extLst>
        </c:ser>
        <c:ser>
          <c:idx val="2"/>
          <c:order val="2"/>
          <c:tx>
            <c:strRef>
              <c:f>Sheet1!$D$1</c:f>
              <c:strCache>
                <c:ptCount val="1"/>
                <c:pt idx="0">
                  <c:v>Column1</c:v>
                </c:pt>
              </c:strCache>
            </c:strRef>
          </c:tx>
          <c:spPr>
            <a:noFill/>
          </c:spPr>
          <c:invertIfNegative val="0"/>
          <c:dLbls>
            <c:dLbl>
              <c:idx val="0"/>
              <c:spPr>
                <a:noFill/>
                <a:ln>
                  <a:noFill/>
                </a:ln>
                <a:effectLst/>
              </c:spPr>
              <c:txPr>
                <a:bodyPr/>
                <a:lstStyle/>
                <a:p>
                  <a:pPr>
                    <a:defRPr>
                      <a:solidFill>
                        <a:srgbClr val="00206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2651-43A1-8948-0C7CEE76044D}"/>
                </c:ext>
              </c:extLst>
            </c:dLbl>
            <c:dLbl>
              <c:idx val="1"/>
              <c:spPr/>
              <c:txPr>
                <a:bodyPr/>
                <a:lstStyle/>
                <a:p>
                  <a:pPr>
                    <a:defRPr>
                      <a:solidFill>
                        <a:srgbClr val="C0000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A-73AA-41F3-A384-8EAD875E68E6}"/>
                </c:ext>
              </c:extLst>
            </c:dLbl>
            <c:dLbl>
              <c:idx val="3"/>
              <c:tx>
                <c:rich>
                  <a:bodyPr/>
                  <a:lstStyle/>
                  <a:p>
                    <a:pPr>
                      <a:defRPr>
                        <a:solidFill>
                          <a:srgbClr val="002060"/>
                        </a:solidFill>
                        <a:latin typeface="Calibri" panose="020F0502020204030204" pitchFamily="34" charset="0"/>
                      </a:defRPr>
                    </a:pPr>
                    <a:fld id="{A853A97C-D58B-4879-BF23-06ABF5D12EA3}" type="VALUE">
                      <a:rPr lang="en-US" smtClean="0"/>
                      <a:pPr>
                        <a:defRPr>
                          <a:solidFill>
                            <a:srgbClr val="002060"/>
                          </a:solidFill>
                          <a:latin typeface="Calibri" panose="020F0502020204030204" pitchFamily="34" charset="0"/>
                        </a:defRPr>
                      </a:pPr>
                      <a:t>[VALUE]</a:t>
                    </a:fld>
                    <a:r>
                      <a:rPr lang="en-US" dirty="0"/>
                      <a:t>*</a:t>
                    </a:r>
                  </a:p>
                </c:rich>
              </c:tx>
              <c:spPr>
                <a:noFill/>
                <a:ln>
                  <a:noFill/>
                </a:ln>
                <a:effectLst/>
              </c:sp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651-43A1-8948-0C7CEE76044D}"/>
                </c:ext>
              </c:extLst>
            </c:dLbl>
            <c:dLbl>
              <c:idx val="4"/>
              <c:spPr/>
              <c:txPr>
                <a:bodyPr/>
                <a:lstStyle/>
                <a:p>
                  <a:pPr>
                    <a:defRPr>
                      <a:solidFill>
                        <a:srgbClr val="C0000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B-73AA-41F3-A384-8EAD875E68E6}"/>
                </c:ext>
              </c:extLst>
            </c:dLbl>
            <c:dLbl>
              <c:idx val="6"/>
              <c:tx>
                <c:rich>
                  <a:bodyPr/>
                  <a:lstStyle/>
                  <a:p>
                    <a:pPr>
                      <a:defRPr>
                        <a:solidFill>
                          <a:srgbClr val="002060"/>
                        </a:solidFill>
                        <a:latin typeface="Calibri" panose="020F0502020204030204" pitchFamily="34" charset="0"/>
                      </a:defRPr>
                    </a:pPr>
                    <a:fld id="{1CA40126-F0D9-4025-9A7B-11D7CA674F6C}" type="VALUE">
                      <a:rPr lang="en-US" smtClean="0"/>
                      <a:pPr>
                        <a:defRPr>
                          <a:solidFill>
                            <a:srgbClr val="002060"/>
                          </a:solidFill>
                          <a:latin typeface="Calibri" panose="020F0502020204030204" pitchFamily="34" charset="0"/>
                        </a:defRPr>
                      </a:pPr>
                      <a:t>[VALUE]</a:t>
                    </a:fld>
                    <a:r>
                      <a:rPr lang="en-US" dirty="0"/>
                      <a:t>*</a:t>
                    </a:r>
                  </a:p>
                </c:rich>
              </c:tx>
              <c:spPr>
                <a:noFill/>
                <a:ln>
                  <a:noFill/>
                </a:ln>
                <a:effectLst/>
              </c:sp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DC70-49F4-8A84-7DFA57069A0A}"/>
                </c:ext>
              </c:extLst>
            </c:dLbl>
            <c:dLbl>
              <c:idx val="7"/>
              <c:tx>
                <c:rich>
                  <a:bodyPr/>
                  <a:lstStyle/>
                  <a:p>
                    <a:pPr>
                      <a:defRPr>
                        <a:solidFill>
                          <a:srgbClr val="C00000"/>
                        </a:solidFill>
                        <a:latin typeface="Calibri" panose="020F0502020204030204" pitchFamily="34" charset="0"/>
                      </a:defRPr>
                    </a:pPr>
                    <a:fld id="{1D060A22-67A9-4168-9010-F3B263FB3612}" type="VALUE">
                      <a:rPr lang="en-US" smtClean="0"/>
                      <a:pPr>
                        <a:defRPr>
                          <a:solidFill>
                            <a:srgbClr val="C00000"/>
                          </a:solidFill>
                          <a:latin typeface="Calibri" panose="020F0502020204030204" pitchFamily="34" charset="0"/>
                        </a:defRPr>
                      </a:pPr>
                      <a:t>[VALUE]</a:t>
                    </a:fld>
                    <a:r>
                      <a:rPr lang="en-US" dirty="0"/>
                      <a:t>*</a:t>
                    </a:r>
                  </a:p>
                </c:rich>
              </c:tx>
              <c:sp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73AA-41F3-A384-8EAD875E68E6}"/>
                </c:ext>
              </c:extLst>
            </c:dLbl>
            <c:dLbl>
              <c:idx val="9"/>
              <c:tx>
                <c:rich>
                  <a:bodyPr/>
                  <a:lstStyle/>
                  <a:p>
                    <a:pPr>
                      <a:defRPr>
                        <a:solidFill>
                          <a:srgbClr val="002060"/>
                        </a:solidFill>
                        <a:latin typeface="Calibri" panose="020F0502020204030204" pitchFamily="34" charset="0"/>
                      </a:defRPr>
                    </a:pPr>
                    <a:fld id="{B3F33998-BF16-4250-AE71-65B1668B014D}" type="VALUE">
                      <a:rPr lang="en-US" smtClean="0"/>
                      <a:pPr>
                        <a:defRPr>
                          <a:solidFill>
                            <a:srgbClr val="002060"/>
                          </a:solidFill>
                          <a:latin typeface="Calibri" panose="020F0502020204030204" pitchFamily="34" charset="0"/>
                        </a:defRPr>
                      </a:pPr>
                      <a:t>[VALUE]</a:t>
                    </a:fld>
                    <a:r>
                      <a:rPr lang="en-US" dirty="0"/>
                      <a:t>*</a:t>
                    </a:r>
                  </a:p>
                </c:rich>
              </c:tx>
              <c:spPr>
                <a:noFill/>
                <a:ln>
                  <a:noFill/>
                </a:ln>
                <a:effectLst/>
              </c:sp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651-43A1-8948-0C7CEE76044D}"/>
                </c:ext>
              </c:extLst>
            </c:dLbl>
            <c:dLbl>
              <c:idx val="10"/>
              <c:spPr/>
              <c:txPr>
                <a:bodyPr/>
                <a:lstStyle/>
                <a:p>
                  <a:pPr>
                    <a:defRPr>
                      <a:solidFill>
                        <a:srgbClr val="C0000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D-73AA-41F3-A384-8EAD875E68E6}"/>
                </c:ext>
              </c:extLst>
            </c:dLbl>
            <c:spPr>
              <a:noFill/>
              <a:ln>
                <a:noFill/>
              </a:ln>
              <a:effectLst/>
            </c:spPr>
            <c:txPr>
              <a:bodyPr/>
              <a:lstStyle/>
              <a:p>
                <a:pPr>
                  <a:defRPr>
                    <a:solidFill>
                      <a:srgbClr val="0000FF"/>
                    </a:solidFill>
                    <a:latin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numCache>
            </c:numRef>
          </c:cat>
          <c:val>
            <c:numRef>
              <c:f>Sheet1!$D$2:$D$13</c:f>
              <c:numCache>
                <c:formatCode>0%</c:formatCode>
                <c:ptCount val="12"/>
                <c:pt idx="0">
                  <c:v>0.84</c:v>
                </c:pt>
                <c:pt idx="1">
                  <c:v>0.16</c:v>
                </c:pt>
                <c:pt idx="3">
                  <c:v>0.81</c:v>
                </c:pt>
                <c:pt idx="4">
                  <c:v>0.19</c:v>
                </c:pt>
                <c:pt idx="6">
                  <c:v>0.82</c:v>
                </c:pt>
                <c:pt idx="7">
                  <c:v>0.18</c:v>
                </c:pt>
                <c:pt idx="9">
                  <c:v>0.68</c:v>
                </c:pt>
                <c:pt idx="10">
                  <c:v>0.32</c:v>
                </c:pt>
              </c:numCache>
            </c:numRef>
          </c:val>
          <c:extLst>
            <c:ext xmlns:c16="http://schemas.microsoft.com/office/drawing/2014/chart" uri="{C3380CC4-5D6E-409C-BE32-E72D297353CC}">
              <c16:uniqueId val="{00000020-73AA-41F3-A384-8EAD875E68E6}"/>
            </c:ext>
          </c:extLst>
        </c:ser>
        <c:ser>
          <c:idx val="3"/>
          <c:order val="3"/>
          <c:tx>
            <c:strRef>
              <c:f>Sheet1!$E$1</c:f>
              <c:strCache>
                <c:ptCount val="1"/>
                <c:pt idx="0">
                  <c:v>Much Less Likely</c:v>
                </c:pt>
              </c:strCache>
            </c:strRef>
          </c:tx>
          <c:spPr>
            <a:solidFill>
              <a:srgbClr val="C00000"/>
            </a:solidFill>
            <a:ln>
              <a:solidFill>
                <a:srgbClr val="000000"/>
              </a:solidFill>
            </a:ln>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numCache>
            </c:numRef>
          </c:cat>
          <c:val>
            <c:numRef>
              <c:f>Sheet1!$E$2:$E$13</c:f>
              <c:numCache>
                <c:formatCode>General</c:formatCode>
                <c:ptCount val="12"/>
              </c:numCache>
            </c:numRef>
          </c:val>
          <c:extLst>
            <c:ext xmlns:c16="http://schemas.microsoft.com/office/drawing/2014/chart" uri="{C3380CC4-5D6E-409C-BE32-E72D297353CC}">
              <c16:uniqueId val="{00000021-73AA-41F3-A384-8EAD875E68E6}"/>
            </c:ext>
          </c:extLst>
        </c:ser>
        <c:ser>
          <c:idx val="4"/>
          <c:order val="4"/>
          <c:tx>
            <c:strRef>
              <c:f>Sheet1!$F$1</c:f>
              <c:strCache>
                <c:ptCount val="1"/>
                <c:pt idx="0">
                  <c:v>Total Less Likely</c:v>
                </c:pt>
              </c:strCache>
            </c:strRef>
          </c:tx>
          <c:spPr>
            <a:solidFill>
              <a:srgbClr val="FFCCCC"/>
            </a:solidFill>
            <a:ln>
              <a:solidFill>
                <a:srgbClr val="000000"/>
              </a:solidFill>
            </a:ln>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numCache>
            </c:numRef>
          </c:cat>
          <c:val>
            <c:numRef>
              <c:f>Sheet1!$F$2:$F$13</c:f>
              <c:numCache>
                <c:formatCode>General</c:formatCode>
                <c:ptCount val="12"/>
              </c:numCache>
            </c:numRef>
          </c:val>
          <c:extLst>
            <c:ext xmlns:c16="http://schemas.microsoft.com/office/drawing/2014/chart" uri="{C3380CC4-5D6E-409C-BE32-E72D297353CC}">
              <c16:uniqueId val="{00000022-73AA-41F3-A384-8EAD875E68E6}"/>
            </c:ext>
          </c:extLst>
        </c:ser>
        <c:dLbls>
          <c:showLegendKey val="0"/>
          <c:showVal val="1"/>
          <c:showCatName val="0"/>
          <c:showSerName val="0"/>
          <c:showPercent val="0"/>
          <c:showBubbleSize val="0"/>
        </c:dLbls>
        <c:gapWidth val="0"/>
        <c:overlap val="100"/>
        <c:axId val="94863744"/>
        <c:axId val="94865280"/>
      </c:barChart>
      <c:catAx>
        <c:axId val="94863744"/>
        <c:scaling>
          <c:orientation val="maxMin"/>
        </c:scaling>
        <c:delete val="0"/>
        <c:axPos val="l"/>
        <c:numFmt formatCode="General" sourceLinked="1"/>
        <c:majorTickMark val="none"/>
        <c:minorTickMark val="none"/>
        <c:tickLblPos val="nextTo"/>
        <c:spPr>
          <a:ln>
            <a:noFill/>
          </a:ln>
        </c:spPr>
        <c:crossAx val="94865280"/>
        <c:crosses val="autoZero"/>
        <c:auto val="1"/>
        <c:lblAlgn val="ctr"/>
        <c:lblOffset val="100"/>
        <c:noMultiLvlLbl val="0"/>
      </c:catAx>
      <c:valAx>
        <c:axId val="94865280"/>
        <c:scaling>
          <c:orientation val="minMax"/>
          <c:max val="1.6"/>
        </c:scaling>
        <c:delete val="0"/>
        <c:axPos val="t"/>
        <c:numFmt formatCode="0%" sourceLinked="1"/>
        <c:majorTickMark val="none"/>
        <c:minorTickMark val="none"/>
        <c:tickLblPos val="none"/>
        <c:spPr>
          <a:ln>
            <a:noFill/>
          </a:ln>
        </c:spPr>
        <c:crossAx val="94863744"/>
        <c:crosses val="autoZero"/>
        <c:crossBetween val="between"/>
      </c:valAx>
    </c:plotArea>
    <c:legend>
      <c:legendPos val="b"/>
      <c:legendEntry>
        <c:idx val="2"/>
        <c:delete val="1"/>
      </c:legendEntry>
      <c:layout>
        <c:manualLayout>
          <c:xMode val="edge"/>
          <c:yMode val="edge"/>
          <c:x val="0.10065857084765813"/>
          <c:y val="0.91452995353394217"/>
          <c:w val="0.64375328083989503"/>
          <c:h val="5.7751918989258584E-2"/>
        </c:manualLayout>
      </c:layout>
      <c:overlay val="0"/>
      <c:spPr>
        <a:ln>
          <a:solidFill>
            <a:srgbClr val="000000"/>
          </a:solidFill>
        </a:ln>
      </c:spPr>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400" b="1">
          <a:latin typeface="Times New Roman" pitchFamily="18" charset="0"/>
          <a:cs typeface="Times New Roman" pitchFamily="18"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307715056744666"/>
          <c:y val="6.9396310294615737E-2"/>
          <c:w val="0.56943966951314184"/>
          <c:h val="0.86453672929667191"/>
        </c:manualLayout>
      </c:layout>
      <c:barChart>
        <c:barDir val="bar"/>
        <c:grouping val="stacked"/>
        <c:varyColors val="0"/>
        <c:ser>
          <c:idx val="0"/>
          <c:order val="0"/>
          <c:tx>
            <c:strRef>
              <c:f>Sheet1!$B$1</c:f>
              <c:strCache>
                <c:ptCount val="1"/>
                <c:pt idx="0">
                  <c:v>Strongly Agree</c:v>
                </c:pt>
              </c:strCache>
            </c:strRef>
          </c:tx>
          <c:spPr>
            <a:solidFill>
              <a:srgbClr val="002060"/>
            </a:solidFill>
            <a:ln>
              <a:solidFill>
                <a:schemeClr val="tx1"/>
              </a:solidFill>
            </a:ln>
            <a:scene3d>
              <a:camera prst="orthographicFront"/>
              <a:lightRig rig="threePt" dir="t"/>
            </a:scene3d>
            <a:sp3d>
              <a:bevelT w="190500" h="38100"/>
            </a:sp3d>
          </c:spPr>
          <c:invertIfNegative val="0"/>
          <c:dPt>
            <c:idx val="1"/>
            <c:invertIfNegative val="0"/>
            <c:bubble3D val="0"/>
            <c:spPr>
              <a:solidFill>
                <a:srgbClr val="C00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1-73AA-41F3-A384-8EAD875E68E6}"/>
              </c:ext>
            </c:extLst>
          </c:dPt>
          <c:dPt>
            <c:idx val="4"/>
            <c:invertIfNegative val="0"/>
            <c:bubble3D val="0"/>
            <c:spPr>
              <a:solidFill>
                <a:srgbClr val="C00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3-73AA-41F3-A384-8EAD875E68E6}"/>
              </c:ext>
            </c:extLst>
          </c:dPt>
          <c:dPt>
            <c:idx val="7"/>
            <c:invertIfNegative val="0"/>
            <c:bubble3D val="0"/>
            <c:spPr>
              <a:solidFill>
                <a:srgbClr val="C00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5-73AA-41F3-A384-8EAD875E68E6}"/>
              </c:ext>
            </c:extLst>
          </c:dPt>
          <c:dPt>
            <c:idx val="10"/>
            <c:invertIfNegative val="0"/>
            <c:bubble3D val="0"/>
            <c:spPr>
              <a:solidFill>
                <a:srgbClr val="C00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7-73AA-41F3-A384-8EAD875E68E6}"/>
              </c:ext>
            </c:extLst>
          </c:dPt>
          <c:dLbls>
            <c:dLbl>
              <c:idx val="1"/>
              <c:delete val="1"/>
              <c:extLst>
                <c:ext xmlns:c15="http://schemas.microsoft.com/office/drawing/2012/chart" uri="{CE6537A1-D6FC-4f65-9D91-7224C49458BB}"/>
                <c:ext xmlns:c16="http://schemas.microsoft.com/office/drawing/2014/chart" uri="{C3380CC4-5D6E-409C-BE32-E72D297353CC}">
                  <c16:uniqueId val="{00000001-73AA-41F3-A384-8EAD875E68E6}"/>
                </c:ext>
              </c:extLst>
            </c:dLbl>
            <c:dLbl>
              <c:idx val="4"/>
              <c:delete val="1"/>
              <c:extLst>
                <c:ext xmlns:c15="http://schemas.microsoft.com/office/drawing/2012/chart" uri="{CE6537A1-D6FC-4f65-9D91-7224C49458BB}"/>
                <c:ext xmlns:c16="http://schemas.microsoft.com/office/drawing/2014/chart" uri="{C3380CC4-5D6E-409C-BE32-E72D297353CC}">
                  <c16:uniqueId val="{00000003-73AA-41F3-A384-8EAD875E68E6}"/>
                </c:ext>
              </c:extLst>
            </c:dLbl>
            <c:dLbl>
              <c:idx val="7"/>
              <c:delete val="1"/>
              <c:extLst>
                <c:ext xmlns:c15="http://schemas.microsoft.com/office/drawing/2012/chart" uri="{CE6537A1-D6FC-4f65-9D91-7224C49458BB}"/>
                <c:ext xmlns:c16="http://schemas.microsoft.com/office/drawing/2014/chart" uri="{C3380CC4-5D6E-409C-BE32-E72D297353CC}">
                  <c16:uniqueId val="{00000005-73AA-41F3-A384-8EAD875E68E6}"/>
                </c:ext>
              </c:extLst>
            </c:dLbl>
            <c:spPr>
              <a:noFill/>
              <a:ln>
                <a:noFill/>
              </a:ln>
              <a:effectLst/>
            </c:spPr>
            <c:txPr>
              <a:bodyPr/>
              <a:lstStyle/>
              <a:p>
                <a:pPr>
                  <a:defRPr>
                    <a:solidFill>
                      <a:schemeClr val="bg1"/>
                    </a:solidFill>
                    <a:latin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numCache>
            </c:numRef>
          </c:cat>
          <c:val>
            <c:numRef>
              <c:f>Sheet1!$B$2:$B$13</c:f>
              <c:numCache>
                <c:formatCode>0%</c:formatCode>
                <c:ptCount val="12"/>
                <c:pt idx="0">
                  <c:v>0.61</c:v>
                </c:pt>
                <c:pt idx="1">
                  <c:v>0.02</c:v>
                </c:pt>
                <c:pt idx="3">
                  <c:v>0.54</c:v>
                </c:pt>
                <c:pt idx="4">
                  <c:v>0.03</c:v>
                </c:pt>
                <c:pt idx="6">
                  <c:v>0.48</c:v>
                </c:pt>
                <c:pt idx="7">
                  <c:v>0.03</c:v>
                </c:pt>
                <c:pt idx="9">
                  <c:v>0.28999999999999998</c:v>
                </c:pt>
                <c:pt idx="10">
                  <c:v>0.14000000000000001</c:v>
                </c:pt>
              </c:numCache>
            </c:numRef>
          </c:val>
          <c:extLst>
            <c:ext xmlns:c16="http://schemas.microsoft.com/office/drawing/2014/chart" uri="{C3380CC4-5D6E-409C-BE32-E72D297353CC}">
              <c16:uniqueId val="{0000000C-73AA-41F3-A384-8EAD875E68E6}"/>
            </c:ext>
          </c:extLst>
        </c:ser>
        <c:ser>
          <c:idx val="1"/>
          <c:order val="1"/>
          <c:tx>
            <c:strRef>
              <c:f>Sheet1!$C$1</c:f>
              <c:strCache>
                <c:ptCount val="1"/>
                <c:pt idx="0">
                  <c:v>Total Agree</c:v>
                </c:pt>
              </c:strCache>
            </c:strRef>
          </c:tx>
          <c:spPr>
            <a:solidFill>
              <a:srgbClr val="CCECFF"/>
            </a:solidFill>
            <a:ln>
              <a:solidFill>
                <a:srgbClr val="000000"/>
              </a:solidFill>
            </a:ln>
            <a:scene3d>
              <a:camera prst="orthographicFront"/>
              <a:lightRig rig="threePt" dir="t"/>
            </a:scene3d>
            <a:sp3d>
              <a:bevelT w="190500" h="38100"/>
            </a:sp3d>
          </c:spPr>
          <c:invertIfNegative val="0"/>
          <c:dPt>
            <c:idx val="1"/>
            <c:invertIfNegative val="0"/>
            <c:bubble3D val="0"/>
            <c:spPr>
              <a:solidFill>
                <a:srgbClr val="FFCCCC"/>
              </a:solidFill>
              <a:ln>
                <a:solidFill>
                  <a:srgbClr val="000000"/>
                </a:solidFill>
              </a:ln>
              <a:scene3d>
                <a:camera prst="orthographicFront"/>
                <a:lightRig rig="threePt" dir="t"/>
              </a:scene3d>
              <a:sp3d>
                <a:bevelT w="190500" h="38100"/>
              </a:sp3d>
            </c:spPr>
            <c:extLst>
              <c:ext xmlns:c16="http://schemas.microsoft.com/office/drawing/2014/chart" uri="{C3380CC4-5D6E-409C-BE32-E72D297353CC}">
                <c16:uniqueId val="{0000000E-73AA-41F3-A384-8EAD875E68E6}"/>
              </c:ext>
            </c:extLst>
          </c:dPt>
          <c:dPt>
            <c:idx val="4"/>
            <c:invertIfNegative val="0"/>
            <c:bubble3D val="0"/>
            <c:spPr>
              <a:solidFill>
                <a:srgbClr val="FFCCCC"/>
              </a:solidFill>
              <a:ln>
                <a:solidFill>
                  <a:srgbClr val="000000"/>
                </a:solidFill>
              </a:ln>
              <a:scene3d>
                <a:camera prst="orthographicFront"/>
                <a:lightRig rig="threePt" dir="t"/>
              </a:scene3d>
              <a:sp3d>
                <a:bevelT w="190500" h="38100"/>
              </a:sp3d>
            </c:spPr>
            <c:extLst>
              <c:ext xmlns:c16="http://schemas.microsoft.com/office/drawing/2014/chart" uri="{C3380CC4-5D6E-409C-BE32-E72D297353CC}">
                <c16:uniqueId val="{00000010-73AA-41F3-A384-8EAD875E68E6}"/>
              </c:ext>
            </c:extLst>
          </c:dPt>
          <c:dPt>
            <c:idx val="7"/>
            <c:invertIfNegative val="0"/>
            <c:bubble3D val="0"/>
            <c:spPr>
              <a:solidFill>
                <a:srgbClr val="FFCCCC"/>
              </a:solidFill>
              <a:ln>
                <a:solidFill>
                  <a:srgbClr val="000000"/>
                </a:solidFill>
              </a:ln>
              <a:scene3d>
                <a:camera prst="orthographicFront"/>
                <a:lightRig rig="threePt" dir="t"/>
              </a:scene3d>
              <a:sp3d>
                <a:bevelT w="190500" h="38100"/>
              </a:sp3d>
            </c:spPr>
            <c:extLst>
              <c:ext xmlns:c16="http://schemas.microsoft.com/office/drawing/2014/chart" uri="{C3380CC4-5D6E-409C-BE32-E72D297353CC}">
                <c16:uniqueId val="{00000012-73AA-41F3-A384-8EAD875E68E6}"/>
              </c:ext>
            </c:extLst>
          </c:dPt>
          <c:dPt>
            <c:idx val="10"/>
            <c:invertIfNegative val="0"/>
            <c:bubble3D val="0"/>
            <c:spPr>
              <a:solidFill>
                <a:srgbClr val="FFCCCC"/>
              </a:solidFill>
              <a:ln>
                <a:solidFill>
                  <a:srgbClr val="000000"/>
                </a:solidFill>
              </a:ln>
              <a:scene3d>
                <a:camera prst="orthographicFront"/>
                <a:lightRig rig="threePt" dir="t"/>
              </a:scene3d>
              <a:sp3d>
                <a:bevelT w="190500" h="38100"/>
              </a:sp3d>
            </c:spPr>
            <c:extLst>
              <c:ext xmlns:c16="http://schemas.microsoft.com/office/drawing/2014/chart" uri="{C3380CC4-5D6E-409C-BE32-E72D297353CC}">
                <c16:uniqueId val="{00000014-73AA-41F3-A384-8EAD875E68E6}"/>
              </c:ext>
            </c:extLst>
          </c:dPt>
          <c:dLbls>
            <c:delete val="1"/>
          </c:dLbls>
          <c:cat>
            <c:numRef>
              <c:f>Sheet1!$A$2:$A$13</c:f>
              <c:numCache>
                <c:formatCode>General</c:formatCode>
                <c:ptCount val="12"/>
              </c:numCache>
            </c:numRef>
          </c:cat>
          <c:val>
            <c:numRef>
              <c:f>Sheet1!$C$2:$C$13</c:f>
              <c:numCache>
                <c:formatCode>0%</c:formatCode>
                <c:ptCount val="12"/>
                <c:pt idx="0">
                  <c:v>0.31</c:v>
                </c:pt>
                <c:pt idx="1">
                  <c:v>0.06</c:v>
                </c:pt>
                <c:pt idx="2">
                  <c:v>0</c:v>
                </c:pt>
                <c:pt idx="3">
                  <c:v>0.36</c:v>
                </c:pt>
                <c:pt idx="4">
                  <c:v>0.08</c:v>
                </c:pt>
                <c:pt idx="5">
                  <c:v>0</c:v>
                </c:pt>
                <c:pt idx="6">
                  <c:v>0.39</c:v>
                </c:pt>
                <c:pt idx="7">
                  <c:v>0.09</c:v>
                </c:pt>
                <c:pt idx="8">
                  <c:v>0</c:v>
                </c:pt>
                <c:pt idx="9">
                  <c:v>0.34</c:v>
                </c:pt>
                <c:pt idx="10">
                  <c:v>0.23</c:v>
                </c:pt>
                <c:pt idx="11">
                  <c:v>0</c:v>
                </c:pt>
              </c:numCache>
            </c:numRef>
          </c:val>
          <c:extLst>
            <c:ext xmlns:c16="http://schemas.microsoft.com/office/drawing/2014/chart" uri="{C3380CC4-5D6E-409C-BE32-E72D297353CC}">
              <c16:uniqueId val="{00000019-73AA-41F3-A384-8EAD875E68E6}"/>
            </c:ext>
          </c:extLst>
        </c:ser>
        <c:ser>
          <c:idx val="2"/>
          <c:order val="2"/>
          <c:tx>
            <c:strRef>
              <c:f>Sheet1!$D$1</c:f>
              <c:strCache>
                <c:ptCount val="1"/>
                <c:pt idx="0">
                  <c:v>Column1</c:v>
                </c:pt>
              </c:strCache>
            </c:strRef>
          </c:tx>
          <c:spPr>
            <a:noFill/>
          </c:spPr>
          <c:invertIfNegative val="0"/>
          <c:dLbls>
            <c:dLbl>
              <c:idx val="0"/>
              <c:tx>
                <c:rich>
                  <a:bodyPr/>
                  <a:lstStyle/>
                  <a:p>
                    <a:pPr>
                      <a:defRPr>
                        <a:solidFill>
                          <a:srgbClr val="002060"/>
                        </a:solidFill>
                        <a:latin typeface="Calibri" panose="020F0502020204030204" pitchFamily="34" charset="0"/>
                      </a:defRPr>
                    </a:pPr>
                    <a:fld id="{D5D1D570-1C82-4335-B827-3B98006E4EC7}" type="VALUE">
                      <a:rPr lang="en-US" smtClean="0"/>
                      <a:pPr>
                        <a:defRPr>
                          <a:solidFill>
                            <a:srgbClr val="002060"/>
                          </a:solidFill>
                          <a:latin typeface="Calibri" panose="020F0502020204030204" pitchFamily="34" charset="0"/>
                        </a:defRPr>
                      </a:pPr>
                      <a:t>[VALUE]</a:t>
                    </a:fld>
                    <a:r>
                      <a:rPr lang="en-US" dirty="0"/>
                      <a:t>*</a:t>
                    </a:r>
                  </a:p>
                </c:rich>
              </c:tx>
              <c:spPr>
                <a:noFill/>
                <a:ln>
                  <a:noFill/>
                </a:ln>
                <a:effectLst/>
              </c:sp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51-43A1-8948-0C7CEE76044D}"/>
                </c:ext>
              </c:extLst>
            </c:dLbl>
            <c:dLbl>
              <c:idx val="1"/>
              <c:spPr/>
              <c:txPr>
                <a:bodyPr/>
                <a:lstStyle/>
                <a:p>
                  <a:pPr>
                    <a:defRPr>
                      <a:solidFill>
                        <a:srgbClr val="C0000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A-73AA-41F3-A384-8EAD875E68E6}"/>
                </c:ext>
              </c:extLst>
            </c:dLbl>
            <c:dLbl>
              <c:idx val="3"/>
              <c:spPr>
                <a:noFill/>
                <a:ln>
                  <a:noFill/>
                </a:ln>
                <a:effectLst/>
              </c:spPr>
              <c:txPr>
                <a:bodyPr/>
                <a:lstStyle/>
                <a:p>
                  <a:pPr>
                    <a:defRPr>
                      <a:solidFill>
                        <a:srgbClr val="00206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2651-43A1-8948-0C7CEE76044D}"/>
                </c:ext>
              </c:extLst>
            </c:dLbl>
            <c:dLbl>
              <c:idx val="4"/>
              <c:tx>
                <c:rich>
                  <a:bodyPr/>
                  <a:lstStyle/>
                  <a:p>
                    <a:pPr>
                      <a:defRPr>
                        <a:solidFill>
                          <a:srgbClr val="C00000"/>
                        </a:solidFill>
                        <a:latin typeface="Calibri" panose="020F0502020204030204" pitchFamily="34" charset="0"/>
                      </a:defRPr>
                    </a:pPr>
                    <a:fld id="{7CED5402-206B-4F49-810C-A551220A615C}" type="VALUE">
                      <a:rPr lang="en-US" smtClean="0"/>
                      <a:pPr>
                        <a:defRPr>
                          <a:solidFill>
                            <a:srgbClr val="C00000"/>
                          </a:solidFill>
                          <a:latin typeface="Calibri" panose="020F0502020204030204" pitchFamily="34" charset="0"/>
                        </a:defRPr>
                      </a:pPr>
                      <a:t>[VALUE]</a:t>
                    </a:fld>
                    <a:r>
                      <a:rPr lang="en-US" dirty="0"/>
                      <a:t>*</a:t>
                    </a:r>
                  </a:p>
                </c:rich>
              </c:tx>
              <c:sp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73AA-41F3-A384-8EAD875E68E6}"/>
                </c:ext>
              </c:extLst>
            </c:dLbl>
            <c:dLbl>
              <c:idx val="6"/>
              <c:spPr>
                <a:noFill/>
                <a:ln>
                  <a:noFill/>
                </a:ln>
                <a:effectLst/>
              </c:spPr>
              <c:txPr>
                <a:bodyPr/>
                <a:lstStyle/>
                <a:p>
                  <a:pPr>
                    <a:defRPr>
                      <a:solidFill>
                        <a:srgbClr val="00206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9-DC70-49F4-8A84-7DFA57069A0A}"/>
                </c:ext>
              </c:extLst>
            </c:dLbl>
            <c:dLbl>
              <c:idx val="7"/>
              <c:tx>
                <c:rich>
                  <a:bodyPr/>
                  <a:lstStyle/>
                  <a:p>
                    <a:pPr>
                      <a:defRPr>
                        <a:solidFill>
                          <a:srgbClr val="C00000"/>
                        </a:solidFill>
                        <a:latin typeface="Calibri" panose="020F0502020204030204" pitchFamily="34" charset="0"/>
                      </a:defRPr>
                    </a:pPr>
                    <a:fld id="{28FC5067-499A-48B9-9EDF-3A94371848D9}" type="VALUE">
                      <a:rPr lang="en-US" smtClean="0"/>
                      <a:pPr>
                        <a:defRPr>
                          <a:solidFill>
                            <a:srgbClr val="C00000"/>
                          </a:solidFill>
                          <a:latin typeface="Calibri" panose="020F0502020204030204" pitchFamily="34" charset="0"/>
                        </a:defRPr>
                      </a:pPr>
                      <a:t>[VALUE]</a:t>
                    </a:fld>
                    <a:r>
                      <a:rPr lang="en-US" dirty="0"/>
                      <a:t>*</a:t>
                    </a:r>
                  </a:p>
                </c:rich>
              </c:tx>
              <c:sp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73AA-41F3-A384-8EAD875E68E6}"/>
                </c:ext>
              </c:extLst>
            </c:dLbl>
            <c:dLbl>
              <c:idx val="9"/>
              <c:spPr>
                <a:noFill/>
                <a:ln>
                  <a:noFill/>
                </a:ln>
                <a:effectLst/>
              </c:spPr>
              <c:txPr>
                <a:bodyPr/>
                <a:lstStyle/>
                <a:p>
                  <a:pPr>
                    <a:defRPr>
                      <a:solidFill>
                        <a:srgbClr val="00206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2651-43A1-8948-0C7CEE76044D}"/>
                </c:ext>
              </c:extLst>
            </c:dLbl>
            <c:dLbl>
              <c:idx val="10"/>
              <c:spPr/>
              <c:txPr>
                <a:bodyPr/>
                <a:lstStyle/>
                <a:p>
                  <a:pPr>
                    <a:defRPr>
                      <a:solidFill>
                        <a:srgbClr val="C0000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D-73AA-41F3-A384-8EAD875E68E6}"/>
                </c:ext>
              </c:extLst>
            </c:dLbl>
            <c:spPr>
              <a:noFill/>
              <a:ln>
                <a:noFill/>
              </a:ln>
              <a:effectLst/>
            </c:spPr>
            <c:txPr>
              <a:bodyPr/>
              <a:lstStyle/>
              <a:p>
                <a:pPr>
                  <a:defRPr>
                    <a:solidFill>
                      <a:srgbClr val="0000FF"/>
                    </a:solidFill>
                    <a:latin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numCache>
            </c:numRef>
          </c:cat>
          <c:val>
            <c:numRef>
              <c:f>Sheet1!$D$2:$D$13</c:f>
              <c:numCache>
                <c:formatCode>0%</c:formatCode>
                <c:ptCount val="12"/>
                <c:pt idx="0">
                  <c:v>0.92</c:v>
                </c:pt>
                <c:pt idx="1">
                  <c:v>0.08</c:v>
                </c:pt>
                <c:pt idx="3">
                  <c:v>0.9</c:v>
                </c:pt>
                <c:pt idx="4">
                  <c:v>0.1</c:v>
                </c:pt>
                <c:pt idx="6">
                  <c:v>0.87</c:v>
                </c:pt>
                <c:pt idx="7">
                  <c:v>0.13</c:v>
                </c:pt>
                <c:pt idx="9">
                  <c:v>0.63</c:v>
                </c:pt>
                <c:pt idx="10">
                  <c:v>0.37</c:v>
                </c:pt>
              </c:numCache>
            </c:numRef>
          </c:val>
          <c:extLst>
            <c:ext xmlns:c16="http://schemas.microsoft.com/office/drawing/2014/chart" uri="{C3380CC4-5D6E-409C-BE32-E72D297353CC}">
              <c16:uniqueId val="{00000020-73AA-41F3-A384-8EAD875E68E6}"/>
            </c:ext>
          </c:extLst>
        </c:ser>
        <c:ser>
          <c:idx val="3"/>
          <c:order val="3"/>
          <c:tx>
            <c:strRef>
              <c:f>Sheet1!$E$1</c:f>
              <c:strCache>
                <c:ptCount val="1"/>
                <c:pt idx="0">
                  <c:v>Strongly Disagree</c:v>
                </c:pt>
              </c:strCache>
            </c:strRef>
          </c:tx>
          <c:spPr>
            <a:solidFill>
              <a:srgbClr val="C00000"/>
            </a:solidFill>
            <a:ln>
              <a:solidFill>
                <a:srgbClr val="000000"/>
              </a:solidFill>
            </a:ln>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numCache>
            </c:numRef>
          </c:cat>
          <c:val>
            <c:numRef>
              <c:f>Sheet1!$E$2:$E$13</c:f>
              <c:numCache>
                <c:formatCode>General</c:formatCode>
                <c:ptCount val="12"/>
              </c:numCache>
            </c:numRef>
          </c:val>
          <c:extLst>
            <c:ext xmlns:c16="http://schemas.microsoft.com/office/drawing/2014/chart" uri="{C3380CC4-5D6E-409C-BE32-E72D297353CC}">
              <c16:uniqueId val="{00000021-73AA-41F3-A384-8EAD875E68E6}"/>
            </c:ext>
          </c:extLst>
        </c:ser>
        <c:ser>
          <c:idx val="4"/>
          <c:order val="4"/>
          <c:tx>
            <c:strRef>
              <c:f>Sheet1!$F$1</c:f>
              <c:strCache>
                <c:ptCount val="1"/>
                <c:pt idx="0">
                  <c:v>Total Disagree</c:v>
                </c:pt>
              </c:strCache>
            </c:strRef>
          </c:tx>
          <c:spPr>
            <a:solidFill>
              <a:srgbClr val="FFCCCC"/>
            </a:solidFill>
            <a:ln>
              <a:solidFill>
                <a:srgbClr val="000000"/>
              </a:solidFill>
            </a:ln>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numCache>
            </c:numRef>
          </c:cat>
          <c:val>
            <c:numRef>
              <c:f>Sheet1!$F$2:$F$13</c:f>
              <c:numCache>
                <c:formatCode>General</c:formatCode>
                <c:ptCount val="12"/>
              </c:numCache>
            </c:numRef>
          </c:val>
          <c:extLst>
            <c:ext xmlns:c16="http://schemas.microsoft.com/office/drawing/2014/chart" uri="{C3380CC4-5D6E-409C-BE32-E72D297353CC}">
              <c16:uniqueId val="{00000022-73AA-41F3-A384-8EAD875E68E6}"/>
            </c:ext>
          </c:extLst>
        </c:ser>
        <c:dLbls>
          <c:showLegendKey val="0"/>
          <c:showVal val="1"/>
          <c:showCatName val="0"/>
          <c:showSerName val="0"/>
          <c:showPercent val="0"/>
          <c:showBubbleSize val="0"/>
        </c:dLbls>
        <c:gapWidth val="0"/>
        <c:overlap val="100"/>
        <c:axId val="94863744"/>
        <c:axId val="94865280"/>
      </c:barChart>
      <c:catAx>
        <c:axId val="94863744"/>
        <c:scaling>
          <c:orientation val="maxMin"/>
        </c:scaling>
        <c:delete val="0"/>
        <c:axPos val="l"/>
        <c:numFmt formatCode="General" sourceLinked="1"/>
        <c:majorTickMark val="none"/>
        <c:minorTickMark val="none"/>
        <c:tickLblPos val="nextTo"/>
        <c:spPr>
          <a:ln>
            <a:noFill/>
          </a:ln>
        </c:spPr>
        <c:crossAx val="94865280"/>
        <c:crosses val="autoZero"/>
        <c:auto val="1"/>
        <c:lblAlgn val="ctr"/>
        <c:lblOffset val="100"/>
        <c:noMultiLvlLbl val="0"/>
      </c:catAx>
      <c:valAx>
        <c:axId val="94865280"/>
        <c:scaling>
          <c:orientation val="minMax"/>
          <c:max val="1.6"/>
        </c:scaling>
        <c:delete val="0"/>
        <c:axPos val="t"/>
        <c:numFmt formatCode="0%" sourceLinked="1"/>
        <c:majorTickMark val="none"/>
        <c:minorTickMark val="none"/>
        <c:tickLblPos val="none"/>
        <c:spPr>
          <a:ln>
            <a:noFill/>
          </a:ln>
        </c:spPr>
        <c:crossAx val="94863744"/>
        <c:crosses val="autoZero"/>
        <c:crossBetween val="between"/>
      </c:valAx>
    </c:plotArea>
    <c:legend>
      <c:legendPos val="b"/>
      <c:legendEntry>
        <c:idx val="2"/>
        <c:delete val="1"/>
      </c:legendEntry>
      <c:layout>
        <c:manualLayout>
          <c:xMode val="edge"/>
          <c:yMode val="edge"/>
          <c:x val="0.14137684373960296"/>
          <c:y val="0.90445063445146978"/>
          <c:w val="0.56231673505600532"/>
          <c:h val="5.7751918989258584E-2"/>
        </c:manualLayout>
      </c:layout>
      <c:overlay val="0"/>
      <c:spPr>
        <a:ln>
          <a:solidFill>
            <a:srgbClr val="000000"/>
          </a:solidFill>
        </a:ln>
      </c:spPr>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400" b="1">
          <a:latin typeface="Times New Roman" pitchFamily="18" charset="0"/>
          <a:cs typeface="Times New Roman" pitchFamily="18"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307715056744666"/>
          <c:y val="6.9396310294615737E-2"/>
          <c:w val="0.56943966951314184"/>
          <c:h val="0.86453672929667191"/>
        </c:manualLayout>
      </c:layout>
      <c:barChart>
        <c:barDir val="bar"/>
        <c:grouping val="stacked"/>
        <c:varyColors val="0"/>
        <c:ser>
          <c:idx val="0"/>
          <c:order val="0"/>
          <c:tx>
            <c:strRef>
              <c:f>Sheet1!$B$1</c:f>
              <c:strCache>
                <c:ptCount val="1"/>
                <c:pt idx="0">
                  <c:v>Strongly Agree</c:v>
                </c:pt>
              </c:strCache>
            </c:strRef>
          </c:tx>
          <c:spPr>
            <a:solidFill>
              <a:srgbClr val="002060"/>
            </a:solidFill>
            <a:ln>
              <a:solidFill>
                <a:schemeClr val="tx1"/>
              </a:solidFill>
            </a:ln>
            <a:scene3d>
              <a:camera prst="orthographicFront"/>
              <a:lightRig rig="threePt" dir="t"/>
            </a:scene3d>
            <a:sp3d>
              <a:bevelT w="190500" h="38100"/>
            </a:sp3d>
          </c:spPr>
          <c:invertIfNegative val="0"/>
          <c:dPt>
            <c:idx val="1"/>
            <c:invertIfNegative val="0"/>
            <c:bubble3D val="0"/>
            <c:spPr>
              <a:solidFill>
                <a:srgbClr val="C00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1-73AA-41F3-A384-8EAD875E68E6}"/>
              </c:ext>
            </c:extLst>
          </c:dPt>
          <c:dPt>
            <c:idx val="4"/>
            <c:invertIfNegative val="0"/>
            <c:bubble3D val="0"/>
            <c:spPr>
              <a:solidFill>
                <a:srgbClr val="C00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3-73AA-41F3-A384-8EAD875E68E6}"/>
              </c:ext>
            </c:extLst>
          </c:dPt>
          <c:dPt>
            <c:idx val="7"/>
            <c:invertIfNegative val="0"/>
            <c:bubble3D val="0"/>
            <c:spPr>
              <a:solidFill>
                <a:srgbClr val="C00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5-73AA-41F3-A384-8EAD875E68E6}"/>
              </c:ext>
            </c:extLst>
          </c:dPt>
          <c:dLbls>
            <c:spPr>
              <a:noFill/>
              <a:ln>
                <a:noFill/>
              </a:ln>
              <a:effectLst/>
            </c:spPr>
            <c:txPr>
              <a:bodyPr/>
              <a:lstStyle/>
              <a:p>
                <a:pPr>
                  <a:defRPr>
                    <a:solidFill>
                      <a:schemeClr val="bg1"/>
                    </a:solidFill>
                    <a:latin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Sheet1!$B$2:$B$10</c:f>
              <c:numCache>
                <c:formatCode>0%</c:formatCode>
                <c:ptCount val="9"/>
                <c:pt idx="0">
                  <c:v>0.23</c:v>
                </c:pt>
                <c:pt idx="1">
                  <c:v>0.22</c:v>
                </c:pt>
                <c:pt idx="3">
                  <c:v>0.17</c:v>
                </c:pt>
                <c:pt idx="4">
                  <c:v>0.18</c:v>
                </c:pt>
                <c:pt idx="6">
                  <c:v>0.16</c:v>
                </c:pt>
                <c:pt idx="7">
                  <c:v>0.2</c:v>
                </c:pt>
              </c:numCache>
            </c:numRef>
          </c:val>
          <c:extLst>
            <c:ext xmlns:c16="http://schemas.microsoft.com/office/drawing/2014/chart" uri="{C3380CC4-5D6E-409C-BE32-E72D297353CC}">
              <c16:uniqueId val="{0000000C-73AA-41F3-A384-8EAD875E68E6}"/>
            </c:ext>
          </c:extLst>
        </c:ser>
        <c:ser>
          <c:idx val="1"/>
          <c:order val="1"/>
          <c:tx>
            <c:strRef>
              <c:f>Sheet1!$C$1</c:f>
              <c:strCache>
                <c:ptCount val="1"/>
                <c:pt idx="0">
                  <c:v>Total Agree</c:v>
                </c:pt>
              </c:strCache>
            </c:strRef>
          </c:tx>
          <c:spPr>
            <a:solidFill>
              <a:srgbClr val="CCECFF"/>
            </a:solidFill>
            <a:ln>
              <a:solidFill>
                <a:srgbClr val="000000"/>
              </a:solidFill>
            </a:ln>
            <a:scene3d>
              <a:camera prst="orthographicFront"/>
              <a:lightRig rig="threePt" dir="t"/>
            </a:scene3d>
            <a:sp3d>
              <a:bevelT w="190500" h="38100"/>
            </a:sp3d>
          </c:spPr>
          <c:invertIfNegative val="0"/>
          <c:dPt>
            <c:idx val="1"/>
            <c:invertIfNegative val="0"/>
            <c:bubble3D val="0"/>
            <c:spPr>
              <a:solidFill>
                <a:srgbClr val="FFCCCC"/>
              </a:solidFill>
              <a:ln>
                <a:solidFill>
                  <a:srgbClr val="000000"/>
                </a:solidFill>
              </a:ln>
              <a:scene3d>
                <a:camera prst="orthographicFront"/>
                <a:lightRig rig="threePt" dir="t"/>
              </a:scene3d>
              <a:sp3d>
                <a:bevelT w="190500" h="38100"/>
              </a:sp3d>
            </c:spPr>
            <c:extLst>
              <c:ext xmlns:c16="http://schemas.microsoft.com/office/drawing/2014/chart" uri="{C3380CC4-5D6E-409C-BE32-E72D297353CC}">
                <c16:uniqueId val="{0000000E-73AA-41F3-A384-8EAD875E68E6}"/>
              </c:ext>
            </c:extLst>
          </c:dPt>
          <c:dPt>
            <c:idx val="4"/>
            <c:invertIfNegative val="0"/>
            <c:bubble3D val="0"/>
            <c:spPr>
              <a:solidFill>
                <a:srgbClr val="FFCCCC"/>
              </a:solidFill>
              <a:ln>
                <a:solidFill>
                  <a:srgbClr val="000000"/>
                </a:solidFill>
              </a:ln>
              <a:scene3d>
                <a:camera prst="orthographicFront"/>
                <a:lightRig rig="threePt" dir="t"/>
              </a:scene3d>
              <a:sp3d>
                <a:bevelT w="190500" h="38100"/>
              </a:sp3d>
            </c:spPr>
            <c:extLst>
              <c:ext xmlns:c16="http://schemas.microsoft.com/office/drawing/2014/chart" uri="{C3380CC4-5D6E-409C-BE32-E72D297353CC}">
                <c16:uniqueId val="{00000010-73AA-41F3-A384-8EAD875E68E6}"/>
              </c:ext>
            </c:extLst>
          </c:dPt>
          <c:dPt>
            <c:idx val="7"/>
            <c:invertIfNegative val="0"/>
            <c:bubble3D val="0"/>
            <c:spPr>
              <a:solidFill>
                <a:srgbClr val="FFCCCC"/>
              </a:solidFill>
              <a:ln>
                <a:solidFill>
                  <a:srgbClr val="000000"/>
                </a:solidFill>
              </a:ln>
              <a:scene3d>
                <a:camera prst="orthographicFront"/>
                <a:lightRig rig="threePt" dir="t"/>
              </a:scene3d>
              <a:sp3d>
                <a:bevelT w="190500" h="38100"/>
              </a:sp3d>
            </c:spPr>
            <c:extLst>
              <c:ext xmlns:c16="http://schemas.microsoft.com/office/drawing/2014/chart" uri="{C3380CC4-5D6E-409C-BE32-E72D297353CC}">
                <c16:uniqueId val="{00000012-73AA-41F3-A384-8EAD875E68E6}"/>
              </c:ext>
            </c:extLst>
          </c:dPt>
          <c:dLbls>
            <c:delete val="1"/>
          </c:dLbls>
          <c:cat>
            <c:numRef>
              <c:f>Sheet1!$A$2:$A$10</c:f>
              <c:numCache>
                <c:formatCode>General</c:formatCode>
                <c:ptCount val="9"/>
              </c:numCache>
            </c:numRef>
          </c:cat>
          <c:val>
            <c:numRef>
              <c:f>Sheet1!$C$2:$C$10</c:f>
              <c:numCache>
                <c:formatCode>0%</c:formatCode>
                <c:ptCount val="9"/>
                <c:pt idx="0">
                  <c:v>0.26</c:v>
                </c:pt>
                <c:pt idx="1">
                  <c:v>0.28999999999999998</c:v>
                </c:pt>
                <c:pt idx="2">
                  <c:v>0</c:v>
                </c:pt>
                <c:pt idx="3">
                  <c:v>0.34</c:v>
                </c:pt>
                <c:pt idx="4">
                  <c:v>0.3</c:v>
                </c:pt>
                <c:pt idx="5">
                  <c:v>0</c:v>
                </c:pt>
                <c:pt idx="6">
                  <c:v>0.27</c:v>
                </c:pt>
                <c:pt idx="7">
                  <c:v>0.37</c:v>
                </c:pt>
                <c:pt idx="8">
                  <c:v>0</c:v>
                </c:pt>
              </c:numCache>
            </c:numRef>
          </c:val>
          <c:extLst>
            <c:ext xmlns:c16="http://schemas.microsoft.com/office/drawing/2014/chart" uri="{C3380CC4-5D6E-409C-BE32-E72D297353CC}">
              <c16:uniqueId val="{00000019-73AA-41F3-A384-8EAD875E68E6}"/>
            </c:ext>
          </c:extLst>
        </c:ser>
        <c:ser>
          <c:idx val="2"/>
          <c:order val="2"/>
          <c:tx>
            <c:strRef>
              <c:f>Sheet1!$D$1</c:f>
              <c:strCache>
                <c:ptCount val="1"/>
                <c:pt idx="0">
                  <c:v>Column1</c:v>
                </c:pt>
              </c:strCache>
            </c:strRef>
          </c:tx>
          <c:spPr>
            <a:noFill/>
          </c:spPr>
          <c:invertIfNegative val="0"/>
          <c:dLbls>
            <c:dLbl>
              <c:idx val="0"/>
              <c:tx>
                <c:rich>
                  <a:bodyPr/>
                  <a:lstStyle/>
                  <a:p>
                    <a:pPr>
                      <a:defRPr>
                        <a:solidFill>
                          <a:srgbClr val="002060"/>
                        </a:solidFill>
                        <a:latin typeface="Calibri" panose="020F0502020204030204" pitchFamily="34" charset="0"/>
                      </a:defRPr>
                    </a:pPr>
                    <a:fld id="{B6064672-3CF4-4DF0-9E7E-33A8DFC6E3BB}" type="VALUE">
                      <a:rPr lang="en-US" smtClean="0"/>
                      <a:pPr>
                        <a:defRPr>
                          <a:solidFill>
                            <a:srgbClr val="002060"/>
                          </a:solidFill>
                          <a:latin typeface="Calibri" panose="020F0502020204030204" pitchFamily="34" charset="0"/>
                        </a:defRPr>
                      </a:pPr>
                      <a:t>[VALUE]</a:t>
                    </a:fld>
                    <a:r>
                      <a:rPr lang="en-US" dirty="0"/>
                      <a:t>*</a:t>
                    </a:r>
                  </a:p>
                </c:rich>
              </c:tx>
              <c:spPr>
                <a:noFill/>
                <a:ln>
                  <a:noFill/>
                </a:ln>
                <a:effectLst/>
              </c:sp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51-43A1-8948-0C7CEE76044D}"/>
                </c:ext>
              </c:extLst>
            </c:dLbl>
            <c:dLbl>
              <c:idx val="1"/>
              <c:tx>
                <c:rich>
                  <a:bodyPr/>
                  <a:lstStyle/>
                  <a:p>
                    <a:pPr>
                      <a:defRPr>
                        <a:solidFill>
                          <a:srgbClr val="C00000"/>
                        </a:solidFill>
                        <a:latin typeface="Calibri" panose="020F0502020204030204" pitchFamily="34" charset="0"/>
                      </a:defRPr>
                    </a:pPr>
                    <a:fld id="{A7510CF6-1CFA-44B0-9BC7-B43A89328A33}" type="VALUE">
                      <a:rPr lang="en-US" smtClean="0"/>
                      <a:pPr>
                        <a:defRPr>
                          <a:solidFill>
                            <a:srgbClr val="C00000"/>
                          </a:solidFill>
                          <a:latin typeface="Calibri" panose="020F0502020204030204" pitchFamily="34" charset="0"/>
                        </a:defRPr>
                      </a:pPr>
                      <a:t>[VALUE]</a:t>
                    </a:fld>
                    <a:r>
                      <a:rPr lang="en-US" dirty="0"/>
                      <a:t>*</a:t>
                    </a:r>
                  </a:p>
                </c:rich>
              </c:tx>
              <c:sp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73AA-41F3-A384-8EAD875E68E6}"/>
                </c:ext>
              </c:extLst>
            </c:dLbl>
            <c:dLbl>
              <c:idx val="3"/>
              <c:tx>
                <c:rich>
                  <a:bodyPr/>
                  <a:lstStyle/>
                  <a:p>
                    <a:pPr>
                      <a:defRPr>
                        <a:solidFill>
                          <a:srgbClr val="002060"/>
                        </a:solidFill>
                        <a:latin typeface="Calibri" panose="020F0502020204030204" pitchFamily="34" charset="0"/>
                      </a:defRPr>
                    </a:pPr>
                    <a:fld id="{AC5C8EEA-C669-4AAE-B0DD-A8C965213F13}" type="VALUE">
                      <a:rPr lang="en-US" smtClean="0"/>
                      <a:pPr>
                        <a:defRPr>
                          <a:solidFill>
                            <a:srgbClr val="002060"/>
                          </a:solidFill>
                          <a:latin typeface="Calibri" panose="020F0502020204030204" pitchFamily="34" charset="0"/>
                        </a:defRPr>
                      </a:pPr>
                      <a:t>[VALUE]</a:t>
                    </a:fld>
                    <a:r>
                      <a:rPr lang="en-US" dirty="0"/>
                      <a:t>*</a:t>
                    </a:r>
                  </a:p>
                </c:rich>
              </c:tx>
              <c:spPr>
                <a:noFill/>
                <a:ln>
                  <a:noFill/>
                </a:ln>
                <a:effectLst/>
              </c:sp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651-43A1-8948-0C7CEE76044D}"/>
                </c:ext>
              </c:extLst>
            </c:dLbl>
            <c:dLbl>
              <c:idx val="4"/>
              <c:spPr/>
              <c:txPr>
                <a:bodyPr/>
                <a:lstStyle/>
                <a:p>
                  <a:pPr>
                    <a:defRPr>
                      <a:solidFill>
                        <a:srgbClr val="C0000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B-73AA-41F3-A384-8EAD875E68E6}"/>
                </c:ext>
              </c:extLst>
            </c:dLbl>
            <c:dLbl>
              <c:idx val="6"/>
              <c:spPr>
                <a:noFill/>
                <a:ln>
                  <a:noFill/>
                </a:ln>
                <a:effectLst/>
              </c:spPr>
              <c:txPr>
                <a:bodyPr/>
                <a:lstStyle/>
                <a:p>
                  <a:pPr>
                    <a:defRPr>
                      <a:solidFill>
                        <a:srgbClr val="00206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9-DC70-49F4-8A84-7DFA57069A0A}"/>
                </c:ext>
              </c:extLst>
            </c:dLbl>
            <c:dLbl>
              <c:idx val="7"/>
              <c:spPr/>
              <c:txPr>
                <a:bodyPr/>
                <a:lstStyle/>
                <a:p>
                  <a:pPr>
                    <a:defRPr>
                      <a:solidFill>
                        <a:srgbClr val="C00000"/>
                      </a:solidFill>
                      <a:latin typeface="Calibri" panose="020F050202020403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C-73AA-41F3-A384-8EAD875E68E6}"/>
                </c:ext>
              </c:extLst>
            </c:dLbl>
            <c:spPr>
              <a:noFill/>
              <a:ln>
                <a:noFill/>
              </a:ln>
              <a:effectLst/>
            </c:spPr>
            <c:txPr>
              <a:bodyPr/>
              <a:lstStyle/>
              <a:p>
                <a:pPr>
                  <a:defRPr>
                    <a:solidFill>
                      <a:srgbClr val="0000FF"/>
                    </a:solidFill>
                    <a:latin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Sheet1!$D$2:$D$10</c:f>
              <c:numCache>
                <c:formatCode>0%</c:formatCode>
                <c:ptCount val="9"/>
                <c:pt idx="0">
                  <c:v>0.48</c:v>
                </c:pt>
                <c:pt idx="1">
                  <c:v>0.52</c:v>
                </c:pt>
                <c:pt idx="3">
                  <c:v>0.52</c:v>
                </c:pt>
                <c:pt idx="4">
                  <c:v>0.48</c:v>
                </c:pt>
                <c:pt idx="6">
                  <c:v>0.43</c:v>
                </c:pt>
                <c:pt idx="7">
                  <c:v>0.56999999999999995</c:v>
                </c:pt>
              </c:numCache>
            </c:numRef>
          </c:val>
          <c:extLst>
            <c:ext xmlns:c16="http://schemas.microsoft.com/office/drawing/2014/chart" uri="{C3380CC4-5D6E-409C-BE32-E72D297353CC}">
              <c16:uniqueId val="{00000020-73AA-41F3-A384-8EAD875E68E6}"/>
            </c:ext>
          </c:extLst>
        </c:ser>
        <c:ser>
          <c:idx val="3"/>
          <c:order val="3"/>
          <c:tx>
            <c:strRef>
              <c:f>Sheet1!$E$1</c:f>
              <c:strCache>
                <c:ptCount val="1"/>
                <c:pt idx="0">
                  <c:v>Strongly Disagree</c:v>
                </c:pt>
              </c:strCache>
            </c:strRef>
          </c:tx>
          <c:spPr>
            <a:solidFill>
              <a:srgbClr val="C00000"/>
            </a:solidFill>
            <a:ln>
              <a:solidFill>
                <a:srgbClr val="000000"/>
              </a:solidFill>
            </a:ln>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Sheet1!$E$2:$E$10</c:f>
              <c:numCache>
                <c:formatCode>General</c:formatCode>
                <c:ptCount val="9"/>
              </c:numCache>
            </c:numRef>
          </c:val>
          <c:extLst>
            <c:ext xmlns:c16="http://schemas.microsoft.com/office/drawing/2014/chart" uri="{C3380CC4-5D6E-409C-BE32-E72D297353CC}">
              <c16:uniqueId val="{00000021-73AA-41F3-A384-8EAD875E68E6}"/>
            </c:ext>
          </c:extLst>
        </c:ser>
        <c:ser>
          <c:idx val="4"/>
          <c:order val="4"/>
          <c:tx>
            <c:strRef>
              <c:f>Sheet1!$F$1</c:f>
              <c:strCache>
                <c:ptCount val="1"/>
                <c:pt idx="0">
                  <c:v>Total Disagree</c:v>
                </c:pt>
              </c:strCache>
            </c:strRef>
          </c:tx>
          <c:spPr>
            <a:solidFill>
              <a:srgbClr val="FFCCCC"/>
            </a:solidFill>
            <a:ln>
              <a:solidFill>
                <a:srgbClr val="000000"/>
              </a:solidFill>
            </a:ln>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Sheet1!$F$2:$F$10</c:f>
              <c:numCache>
                <c:formatCode>General</c:formatCode>
                <c:ptCount val="9"/>
              </c:numCache>
            </c:numRef>
          </c:val>
          <c:extLst>
            <c:ext xmlns:c16="http://schemas.microsoft.com/office/drawing/2014/chart" uri="{C3380CC4-5D6E-409C-BE32-E72D297353CC}">
              <c16:uniqueId val="{00000022-73AA-41F3-A384-8EAD875E68E6}"/>
            </c:ext>
          </c:extLst>
        </c:ser>
        <c:dLbls>
          <c:showLegendKey val="0"/>
          <c:showVal val="1"/>
          <c:showCatName val="0"/>
          <c:showSerName val="0"/>
          <c:showPercent val="0"/>
          <c:showBubbleSize val="0"/>
        </c:dLbls>
        <c:gapWidth val="0"/>
        <c:overlap val="100"/>
        <c:axId val="94863744"/>
        <c:axId val="94865280"/>
      </c:barChart>
      <c:catAx>
        <c:axId val="94863744"/>
        <c:scaling>
          <c:orientation val="maxMin"/>
        </c:scaling>
        <c:delete val="0"/>
        <c:axPos val="l"/>
        <c:numFmt formatCode="General" sourceLinked="1"/>
        <c:majorTickMark val="none"/>
        <c:minorTickMark val="none"/>
        <c:tickLblPos val="nextTo"/>
        <c:spPr>
          <a:ln>
            <a:noFill/>
          </a:ln>
        </c:spPr>
        <c:crossAx val="94865280"/>
        <c:crosses val="autoZero"/>
        <c:auto val="1"/>
        <c:lblAlgn val="ctr"/>
        <c:lblOffset val="100"/>
        <c:noMultiLvlLbl val="0"/>
      </c:catAx>
      <c:valAx>
        <c:axId val="94865280"/>
        <c:scaling>
          <c:orientation val="minMax"/>
          <c:max val="1.6"/>
        </c:scaling>
        <c:delete val="0"/>
        <c:axPos val="t"/>
        <c:numFmt formatCode="0%" sourceLinked="1"/>
        <c:majorTickMark val="none"/>
        <c:minorTickMark val="none"/>
        <c:tickLblPos val="none"/>
        <c:spPr>
          <a:ln>
            <a:noFill/>
          </a:ln>
        </c:spPr>
        <c:crossAx val="94863744"/>
        <c:crosses val="autoZero"/>
        <c:crossBetween val="between"/>
      </c:valAx>
    </c:plotArea>
    <c:legend>
      <c:legendPos val="b"/>
      <c:legendEntry>
        <c:idx val="2"/>
        <c:delete val="1"/>
      </c:legendEntry>
      <c:layout>
        <c:manualLayout>
          <c:xMode val="edge"/>
          <c:yMode val="edge"/>
          <c:x val="0.14137684373960296"/>
          <c:y val="0.90445063445146978"/>
          <c:w val="0.56231673505600532"/>
          <c:h val="5.7751918989258584E-2"/>
        </c:manualLayout>
      </c:layout>
      <c:overlay val="0"/>
      <c:spPr>
        <a:ln>
          <a:solidFill>
            <a:srgbClr val="000000"/>
          </a:solidFill>
        </a:ln>
      </c:spPr>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400" b="1">
          <a:latin typeface="Times New Roman" pitchFamily="18" charset="0"/>
          <a:cs typeface="Times New Roman" pitchFamily="18"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06970589607943"/>
          <c:y val="0.19369723751973794"/>
          <c:w val="0.60388601700072386"/>
          <c:h val="0.58913219843435272"/>
        </c:manualLayout>
      </c:layout>
      <c:pieChart>
        <c:varyColors val="1"/>
        <c:ser>
          <c:idx val="0"/>
          <c:order val="0"/>
          <c:tx>
            <c:strRef>
              <c:f>Sheet1!$B$1</c:f>
              <c:strCache>
                <c:ptCount val="1"/>
                <c:pt idx="0">
                  <c:v>Sales</c:v>
                </c:pt>
              </c:strCache>
            </c:strRef>
          </c:tx>
          <c:spPr>
            <a:ln>
              <a:solidFill>
                <a:schemeClr val="tx1"/>
              </a:solidFill>
            </a:ln>
            <a:scene3d>
              <a:camera prst="orthographicFront"/>
              <a:lightRig rig="balanced" dir="t">
                <a:rot lat="0" lon="0" rev="8700000"/>
              </a:lightRig>
            </a:scene3d>
            <a:sp3d>
              <a:bevelT w="190500" h="38100"/>
            </a:sp3d>
          </c:spPr>
          <c:dPt>
            <c:idx val="0"/>
            <c:bubble3D val="0"/>
            <c:spPr>
              <a:solidFill>
                <a:srgbClr val="002060"/>
              </a:solidFill>
              <a:ln>
                <a:solidFill>
                  <a:schemeClr val="tx1"/>
                </a:solidFill>
              </a:ln>
              <a:scene3d>
                <a:camera prst="orthographicFront"/>
                <a:lightRig rig="balanced" dir="t">
                  <a:rot lat="0" lon="0" rev="8700000"/>
                </a:lightRig>
              </a:scene3d>
              <a:sp3d>
                <a:bevelT w="190500" h="38100"/>
              </a:sp3d>
            </c:spPr>
            <c:extLst>
              <c:ext xmlns:c16="http://schemas.microsoft.com/office/drawing/2014/chart" uri="{C3380CC4-5D6E-409C-BE32-E72D297353CC}">
                <c16:uniqueId val="{00000001-4A15-4B7B-AE01-D4B9638682A7}"/>
              </c:ext>
            </c:extLst>
          </c:dPt>
          <c:dPt>
            <c:idx val="1"/>
            <c:bubble3D val="0"/>
            <c:spPr>
              <a:solidFill>
                <a:srgbClr val="C00000"/>
              </a:solidFill>
              <a:ln>
                <a:solidFill>
                  <a:schemeClr val="tx1"/>
                </a:solidFill>
              </a:ln>
              <a:scene3d>
                <a:camera prst="orthographicFront"/>
                <a:lightRig rig="balanced" dir="t">
                  <a:rot lat="0" lon="0" rev="8700000"/>
                </a:lightRig>
              </a:scene3d>
              <a:sp3d>
                <a:bevelT w="190500" h="38100"/>
              </a:sp3d>
            </c:spPr>
            <c:extLst>
              <c:ext xmlns:c16="http://schemas.microsoft.com/office/drawing/2014/chart" uri="{C3380CC4-5D6E-409C-BE32-E72D297353CC}">
                <c16:uniqueId val="{00000003-4A15-4B7B-AE01-D4B9638682A7}"/>
              </c:ext>
            </c:extLst>
          </c:dPt>
          <c:dPt>
            <c:idx val="2"/>
            <c:bubble3D val="0"/>
            <c:spPr>
              <a:solidFill>
                <a:srgbClr val="FFC000"/>
              </a:solidFill>
              <a:ln>
                <a:solidFill>
                  <a:schemeClr val="tx1"/>
                </a:solidFill>
              </a:ln>
              <a:scene3d>
                <a:camera prst="orthographicFront"/>
                <a:lightRig rig="balanced" dir="t">
                  <a:rot lat="0" lon="0" rev="8700000"/>
                </a:lightRig>
              </a:scene3d>
              <a:sp3d>
                <a:bevelT w="190500" h="38100"/>
              </a:sp3d>
            </c:spPr>
            <c:extLst>
              <c:ext xmlns:c16="http://schemas.microsoft.com/office/drawing/2014/chart" uri="{C3380CC4-5D6E-409C-BE32-E72D297353CC}">
                <c16:uniqueId val="{00000005-4A15-4B7B-AE01-D4B9638682A7}"/>
              </c:ext>
            </c:extLst>
          </c:dPt>
          <c:dPt>
            <c:idx val="3"/>
            <c:bubble3D val="0"/>
            <c:spPr>
              <a:solidFill>
                <a:srgbClr val="7030A0"/>
              </a:solidFill>
              <a:ln>
                <a:solidFill>
                  <a:schemeClr val="tx1"/>
                </a:solidFill>
              </a:ln>
              <a:scene3d>
                <a:camera prst="orthographicFront"/>
                <a:lightRig rig="balanced" dir="t">
                  <a:rot lat="0" lon="0" rev="8700000"/>
                </a:lightRig>
              </a:scene3d>
              <a:sp3d>
                <a:bevelT w="190500" h="38100"/>
              </a:sp3d>
            </c:spPr>
            <c:extLst>
              <c:ext xmlns:c16="http://schemas.microsoft.com/office/drawing/2014/chart" uri="{C3380CC4-5D6E-409C-BE32-E72D297353CC}">
                <c16:uniqueId val="{00000007-4A15-4B7B-AE01-D4B9638682A7}"/>
              </c:ext>
            </c:extLst>
          </c:dPt>
          <c:dPt>
            <c:idx val="4"/>
            <c:bubble3D val="0"/>
            <c:spPr>
              <a:solidFill>
                <a:srgbClr val="FFFF00"/>
              </a:solidFill>
              <a:ln>
                <a:solidFill>
                  <a:schemeClr val="tx1"/>
                </a:solidFill>
              </a:ln>
              <a:scene3d>
                <a:camera prst="orthographicFront"/>
                <a:lightRig rig="balanced" dir="t">
                  <a:rot lat="0" lon="0" rev="8700000"/>
                </a:lightRig>
              </a:scene3d>
              <a:sp3d>
                <a:bevelT w="190500" h="38100"/>
              </a:sp3d>
            </c:spPr>
            <c:extLst>
              <c:ext xmlns:c16="http://schemas.microsoft.com/office/drawing/2014/chart" uri="{C3380CC4-5D6E-409C-BE32-E72D297353CC}">
                <c16:uniqueId val="{00000009-4A15-4B7B-AE01-D4B9638682A7}"/>
              </c:ext>
            </c:extLst>
          </c:dPt>
          <c:dPt>
            <c:idx val="5"/>
            <c:bubble3D val="0"/>
            <c:spPr>
              <a:solidFill>
                <a:srgbClr val="7030A0"/>
              </a:solidFill>
              <a:ln>
                <a:solidFill>
                  <a:schemeClr val="tx1"/>
                </a:solidFill>
              </a:ln>
              <a:scene3d>
                <a:camera prst="orthographicFront"/>
                <a:lightRig rig="balanced" dir="t">
                  <a:rot lat="0" lon="0" rev="8700000"/>
                </a:lightRig>
              </a:scene3d>
              <a:sp3d>
                <a:bevelT w="190500" h="38100"/>
              </a:sp3d>
            </c:spPr>
            <c:extLst>
              <c:ext xmlns:c16="http://schemas.microsoft.com/office/drawing/2014/chart" uri="{C3380CC4-5D6E-409C-BE32-E72D297353CC}">
                <c16:uniqueId val="{0000000B-4A15-4B7B-AE01-D4B9638682A7}"/>
              </c:ext>
            </c:extLst>
          </c:dPt>
          <c:dLbls>
            <c:dLbl>
              <c:idx val="0"/>
              <c:layout>
                <c:manualLayout>
                  <c:x val="2.1416080316478004E-2"/>
                  <c:y val="2.899784067893082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A15-4B7B-AE01-D4B9638682A7}"/>
                </c:ext>
              </c:extLst>
            </c:dLbl>
            <c:dLbl>
              <c:idx val="1"/>
              <c:layout>
                <c:manualLayout>
                  <c:x val="8.6980234759699289E-4"/>
                  <c:y val="4.4778850928731215E-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756683202519819"/>
                      <c:h val="0.25070777746159806"/>
                    </c:manualLayout>
                  </c15:layout>
                </c:ext>
                <c:ext xmlns:c16="http://schemas.microsoft.com/office/drawing/2014/chart" uri="{C3380CC4-5D6E-409C-BE32-E72D297353CC}">
                  <c16:uniqueId val="{00000003-4A15-4B7B-AE01-D4B9638682A7}"/>
                </c:ext>
              </c:extLst>
            </c:dLbl>
            <c:dLbl>
              <c:idx val="2"/>
              <c:layout>
                <c:manualLayout>
                  <c:x val="-3.4916547474919402E-2"/>
                  <c:y val="-2.35429604459249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4A15-4B7B-AE01-D4B9638682A7}"/>
                </c:ext>
              </c:extLst>
            </c:dLbl>
            <c:dLbl>
              <c:idx val="3"/>
              <c:layout>
                <c:manualLayout>
                  <c:x val="4.0676185534651625E-2"/>
                  <c:y val="-3.430653431758200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4A15-4B7B-AE01-D4B9638682A7}"/>
                </c:ext>
              </c:extLst>
            </c:dLbl>
            <c:dLbl>
              <c:idx val="4"/>
              <c:layout>
                <c:manualLayout>
                  <c:x val="-4.2116323824531447E-2"/>
                  <c:y val="-1.174469794613414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4A15-4B7B-AE01-D4B9638682A7}"/>
                </c:ext>
              </c:extLst>
            </c:dLbl>
            <c:dLbl>
              <c:idx val="5"/>
              <c:layout>
                <c:manualLayout>
                  <c:x val="0.11839469534955439"/>
                  <c:y val="-7.6621862149389309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4A15-4B7B-AE01-D4B9638682A7}"/>
                </c:ext>
              </c:extLst>
            </c:dLbl>
            <c:spPr>
              <a:noFill/>
              <a:ln>
                <a:noFill/>
              </a:ln>
              <a:effectLst/>
            </c:spPr>
            <c:txPr>
              <a:bodyPr/>
              <a:lstStyle/>
              <a:p>
                <a:pPr>
                  <a:defRPr sz="1400">
                    <a:latin typeface="Calibri" panose="020F0502020204030204" pitchFamily="34" charset="0"/>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Sheet1!$A$2:$A$3</c:f>
              <c:strCache>
                <c:ptCount val="2"/>
                <c:pt idx="0">
                  <c:v>Hospital Systems Decide</c:v>
                </c:pt>
                <c:pt idx="1">
                  <c:v>State Government Agencies</c:v>
                </c:pt>
              </c:strCache>
            </c:strRef>
          </c:cat>
          <c:val>
            <c:numRef>
              <c:f>Sheet1!$B$2:$B$3</c:f>
              <c:numCache>
                <c:formatCode>0%</c:formatCode>
                <c:ptCount val="2"/>
                <c:pt idx="0">
                  <c:v>0.76</c:v>
                </c:pt>
                <c:pt idx="1">
                  <c:v>0.24</c:v>
                </c:pt>
              </c:numCache>
            </c:numRef>
          </c:val>
          <c:extLst>
            <c:ext xmlns:c16="http://schemas.microsoft.com/office/drawing/2014/chart" uri="{C3380CC4-5D6E-409C-BE32-E72D297353CC}">
              <c16:uniqueId val="{0000000C-4A15-4B7B-AE01-D4B9638682A7}"/>
            </c:ext>
          </c:extLst>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400" b="1">
          <a:latin typeface="Times New Roman" pitchFamily="18" charset="0"/>
          <a:cs typeface="Times New Roman" pitchFamily="18"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1191978497814709"/>
          <c:w val="1"/>
          <c:h val="0.64532986766848321"/>
        </c:manualLayout>
      </c:layout>
      <c:barChart>
        <c:barDir val="col"/>
        <c:grouping val="clustered"/>
        <c:varyColors val="0"/>
        <c:ser>
          <c:idx val="0"/>
          <c:order val="0"/>
          <c:tx>
            <c:strRef>
              <c:f>Sheet1!$B$1</c:f>
              <c:strCache>
                <c:ptCount val="1"/>
                <c:pt idx="0">
                  <c:v>Hospital Systems Decide</c:v>
                </c:pt>
              </c:strCache>
            </c:strRef>
          </c:tx>
          <c:spPr>
            <a:solidFill>
              <a:srgbClr val="002060"/>
            </a:solidFill>
            <a:ln>
              <a:solidFill>
                <a:schemeClr val="tx1"/>
              </a:solidFill>
            </a:ln>
            <a:scene3d>
              <a:camera prst="orthographicFront"/>
              <a:lightRig rig="threePt" dir="t"/>
            </a:scene3d>
            <a:sp3d>
              <a:bevelT w="190500" h="38100"/>
            </a:sp3d>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Base GOP
(25%)</c:v>
                </c:pt>
                <c:pt idx="1">
                  <c:v>Soft/Lean GOP                                                                                (14%)</c:v>
                </c:pt>
                <c:pt idx="2">
                  <c:v>Ind                                                                                                                         (16%)</c:v>
                </c:pt>
                <c:pt idx="3">
                  <c:v>Soft/Lean Dem                                                                                                                      (16%)</c:v>
                </c:pt>
                <c:pt idx="4">
                  <c:v>Base Dem                                                                                                                          (30%)</c:v>
                </c:pt>
              </c:strCache>
            </c:strRef>
          </c:cat>
          <c:val>
            <c:numRef>
              <c:f>Sheet1!$B$2:$B$6</c:f>
              <c:numCache>
                <c:formatCode>0%</c:formatCode>
                <c:ptCount val="5"/>
                <c:pt idx="0">
                  <c:v>0.82</c:v>
                </c:pt>
                <c:pt idx="1">
                  <c:v>0.85</c:v>
                </c:pt>
                <c:pt idx="2">
                  <c:v>0.77</c:v>
                </c:pt>
                <c:pt idx="3">
                  <c:v>0.76</c:v>
                </c:pt>
                <c:pt idx="4">
                  <c:v>0.65</c:v>
                </c:pt>
              </c:numCache>
            </c:numRef>
          </c:val>
          <c:extLst>
            <c:ext xmlns:c16="http://schemas.microsoft.com/office/drawing/2014/chart" uri="{C3380CC4-5D6E-409C-BE32-E72D297353CC}">
              <c16:uniqueId val="{00000000-AC97-4A3D-BE59-F747DACC2A8F}"/>
            </c:ext>
          </c:extLst>
        </c:ser>
        <c:ser>
          <c:idx val="1"/>
          <c:order val="1"/>
          <c:tx>
            <c:strRef>
              <c:f>Sheet1!$C$1</c:f>
              <c:strCache>
                <c:ptCount val="1"/>
                <c:pt idx="0">
                  <c:v>State Government Agencies</c:v>
                </c:pt>
              </c:strCache>
            </c:strRef>
          </c:tx>
          <c:spPr>
            <a:solidFill>
              <a:srgbClr val="C00000"/>
            </a:solidFill>
            <a:ln>
              <a:solidFill>
                <a:schemeClr val="tx1"/>
              </a:solidFill>
            </a:ln>
            <a:scene3d>
              <a:camera prst="orthographicFront"/>
              <a:lightRig rig="threePt" dir="t"/>
            </a:scene3d>
            <a:sp3d>
              <a:bevelT w="190500" h="38100"/>
            </a:sp3d>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Base GOP
(25%)</c:v>
                </c:pt>
                <c:pt idx="1">
                  <c:v>Soft/Lean GOP                                                                                (14%)</c:v>
                </c:pt>
                <c:pt idx="2">
                  <c:v>Ind                                                                                                                         (16%)</c:v>
                </c:pt>
                <c:pt idx="3">
                  <c:v>Soft/Lean Dem                                                                                                                      (16%)</c:v>
                </c:pt>
                <c:pt idx="4">
                  <c:v>Base Dem                                                                                                                          (30%)</c:v>
                </c:pt>
              </c:strCache>
            </c:strRef>
          </c:cat>
          <c:val>
            <c:numRef>
              <c:f>Sheet1!$C$2:$C$6</c:f>
              <c:numCache>
                <c:formatCode>0%</c:formatCode>
                <c:ptCount val="5"/>
                <c:pt idx="0">
                  <c:v>0.18</c:v>
                </c:pt>
                <c:pt idx="1">
                  <c:v>0.15</c:v>
                </c:pt>
                <c:pt idx="2">
                  <c:v>0.23</c:v>
                </c:pt>
                <c:pt idx="3">
                  <c:v>0.24</c:v>
                </c:pt>
                <c:pt idx="4">
                  <c:v>0.35</c:v>
                </c:pt>
              </c:numCache>
            </c:numRef>
          </c:val>
          <c:extLst>
            <c:ext xmlns:c16="http://schemas.microsoft.com/office/drawing/2014/chart" uri="{C3380CC4-5D6E-409C-BE32-E72D297353CC}">
              <c16:uniqueId val="{00000002-AC97-4A3D-BE59-F747DACC2A8F}"/>
            </c:ext>
          </c:extLst>
        </c:ser>
        <c:dLbls>
          <c:showLegendKey val="0"/>
          <c:showVal val="1"/>
          <c:showCatName val="0"/>
          <c:showSerName val="0"/>
          <c:showPercent val="0"/>
          <c:showBubbleSize val="0"/>
        </c:dLbls>
        <c:gapWidth val="75"/>
        <c:axId val="107327872"/>
        <c:axId val="111812992"/>
      </c:barChart>
      <c:catAx>
        <c:axId val="107327872"/>
        <c:scaling>
          <c:orientation val="minMax"/>
        </c:scaling>
        <c:delete val="0"/>
        <c:axPos val="b"/>
        <c:numFmt formatCode="General" sourceLinked="0"/>
        <c:majorTickMark val="none"/>
        <c:minorTickMark val="none"/>
        <c:tickLblPos val="nextTo"/>
        <c:spPr>
          <a:ln>
            <a:noFill/>
          </a:ln>
        </c:spPr>
        <c:crossAx val="111812992"/>
        <c:crosses val="autoZero"/>
        <c:auto val="1"/>
        <c:lblAlgn val="ctr"/>
        <c:lblOffset val="1"/>
        <c:noMultiLvlLbl val="0"/>
      </c:catAx>
      <c:valAx>
        <c:axId val="111812992"/>
        <c:scaling>
          <c:orientation val="minMax"/>
        </c:scaling>
        <c:delete val="1"/>
        <c:axPos val="l"/>
        <c:numFmt formatCode="0%" sourceLinked="1"/>
        <c:majorTickMark val="none"/>
        <c:minorTickMark val="none"/>
        <c:tickLblPos val="none"/>
        <c:crossAx val="107327872"/>
        <c:crosses val="autoZero"/>
        <c:crossBetween val="between"/>
      </c:valAx>
      <c:spPr>
        <a:noFill/>
        <a:ln w="25400">
          <a:noFill/>
        </a:ln>
      </c:spPr>
    </c:plotArea>
    <c:legend>
      <c:legendPos val="b"/>
      <c:overlay val="0"/>
      <c:spPr>
        <a:ln>
          <a:solidFill>
            <a:srgbClr val="000000"/>
          </a:solidFill>
        </a:ln>
      </c:spPr>
    </c:legend>
    <c:plotVisOnly val="1"/>
    <c:dispBlanksAs val="gap"/>
    <c:showDLblsOverMax val="0"/>
  </c:chart>
  <c:txPr>
    <a:bodyPr/>
    <a:lstStyle/>
    <a:p>
      <a:pPr>
        <a:defRPr sz="1400" b="1">
          <a:latin typeface="Calibri" panose="020F0502020204030204" pitchFamily="34" charset="0"/>
          <a:cs typeface="Times New Roman" pitchFamily="18"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218088363954507"/>
          <c:y val="0.21598346588500122"/>
          <c:w val="0.57165259153109782"/>
          <c:h val="0.67700038499522941"/>
        </c:manualLayout>
      </c:layout>
      <c:pieChart>
        <c:varyColors val="1"/>
        <c:ser>
          <c:idx val="0"/>
          <c:order val="0"/>
          <c:tx>
            <c:strRef>
              <c:f>Sheet1!$B$1</c:f>
              <c:strCache>
                <c:ptCount val="1"/>
                <c:pt idx="0">
                  <c:v>Sales</c:v>
                </c:pt>
              </c:strCache>
            </c:strRef>
          </c:tx>
          <c:spPr>
            <a:ln>
              <a:solidFill>
                <a:schemeClr val="tx1"/>
              </a:solidFill>
            </a:ln>
            <a:scene3d>
              <a:camera prst="orthographicFront"/>
              <a:lightRig rig="threePt" dir="t"/>
            </a:scene3d>
            <a:sp3d>
              <a:bevelT w="190500" h="38100"/>
            </a:sp3d>
          </c:spPr>
          <c:dPt>
            <c:idx val="0"/>
            <c:bubble3D val="0"/>
            <c:spPr>
              <a:solidFill>
                <a:srgbClr val="00206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1-8873-4332-92A7-48F0A268B859}"/>
              </c:ext>
            </c:extLst>
          </c:dPt>
          <c:dPt>
            <c:idx val="1"/>
            <c:bubble3D val="0"/>
            <c:spPr>
              <a:solidFill>
                <a:srgbClr val="CCECFF"/>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3-8873-4332-92A7-48F0A268B859}"/>
              </c:ext>
            </c:extLst>
          </c:dPt>
          <c:dPt>
            <c:idx val="2"/>
            <c:bubble3D val="0"/>
            <c:spPr>
              <a:solidFill>
                <a:srgbClr val="FFCCCC"/>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5-8873-4332-92A7-48F0A268B859}"/>
              </c:ext>
            </c:extLst>
          </c:dPt>
          <c:dPt>
            <c:idx val="3"/>
            <c:bubble3D val="0"/>
            <c:spPr>
              <a:solidFill>
                <a:srgbClr val="C00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7-8873-4332-92A7-48F0A268B859}"/>
              </c:ext>
            </c:extLst>
          </c:dPt>
          <c:dPt>
            <c:idx val="4"/>
            <c:bubble3D val="0"/>
            <c:spPr>
              <a:solidFill>
                <a:srgbClr val="FFC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9-8873-4332-92A7-48F0A268B859}"/>
              </c:ext>
            </c:extLst>
          </c:dPt>
          <c:dPt>
            <c:idx val="5"/>
            <c:bubble3D val="0"/>
            <c:spPr>
              <a:solidFill>
                <a:srgbClr val="7030A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B-8873-4332-92A7-48F0A268B859}"/>
              </c:ext>
            </c:extLst>
          </c:dPt>
          <c:dLbls>
            <c:dLbl>
              <c:idx val="0"/>
              <c:layout>
                <c:manualLayout>
                  <c:x val="7.9995625546805636E-3"/>
                  <c:y val="-0.1403642784637128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873-4332-92A7-48F0A268B859}"/>
                </c:ext>
              </c:extLst>
            </c:dLbl>
            <c:dLbl>
              <c:idx val="1"/>
              <c:layout>
                <c:manualLayout>
                  <c:x val="-6.4499125109361332E-3"/>
                  <c:y val="3.547886246594000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873-4332-92A7-48F0A268B859}"/>
                </c:ext>
              </c:extLst>
            </c:dLbl>
            <c:dLbl>
              <c:idx val="2"/>
              <c:layout>
                <c:manualLayout>
                  <c:x val="-8.6017060367454087E-2"/>
                  <c:y val="3.718962714784215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8873-4332-92A7-48F0A268B859}"/>
                </c:ext>
              </c:extLst>
            </c:dLbl>
            <c:dLbl>
              <c:idx val="3"/>
              <c:layout>
                <c:manualLayout>
                  <c:x val="0.10277777777777777"/>
                  <c:y val="-1.171598754461238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8873-4332-92A7-48F0A268B859}"/>
                </c:ext>
              </c:extLst>
            </c:dLbl>
            <c:dLbl>
              <c:idx val="4"/>
              <c:layout>
                <c:manualLayout>
                  <c:x val="2.320647419072616E-4"/>
                  <c:y val="-2.1836878932703719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8873-4332-92A7-48F0A268B859}"/>
                </c:ext>
              </c:extLst>
            </c:dLbl>
            <c:dLbl>
              <c:idx val="5"/>
              <c:layout>
                <c:manualLayout>
                  <c:x val="4.365004374453188E-2"/>
                  <c:y val="3.8392328813197005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8873-4332-92A7-48F0A268B859}"/>
                </c:ext>
              </c:extLst>
            </c:dLbl>
            <c:spPr>
              <a:noFill/>
              <a:ln>
                <a:noFill/>
              </a:ln>
              <a:effectLst/>
            </c:spPr>
            <c:txPr>
              <a:bodyPr/>
              <a:lstStyle/>
              <a:p>
                <a:pPr>
                  <a:defRPr sz="1400">
                    <a:latin typeface="Calibri" panose="020F0502020204030204" pitchFamily="34" charset="0"/>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Sheet1!$A$2:$A$5</c:f>
              <c:strCache>
                <c:ptCount val="4"/>
                <c:pt idx="0">
                  <c:v>Strongly Support</c:v>
                </c:pt>
                <c:pt idx="1">
                  <c:v>Somewhat Support</c:v>
                </c:pt>
                <c:pt idx="2">
                  <c:v>Somewhat Oppose</c:v>
                </c:pt>
                <c:pt idx="3">
                  <c:v>Strongly Oppose</c:v>
                </c:pt>
              </c:strCache>
            </c:strRef>
          </c:cat>
          <c:val>
            <c:numRef>
              <c:f>Sheet1!$B$2:$B$5</c:f>
              <c:numCache>
                <c:formatCode>0%</c:formatCode>
                <c:ptCount val="4"/>
                <c:pt idx="0">
                  <c:v>0.46</c:v>
                </c:pt>
                <c:pt idx="1">
                  <c:v>0.43</c:v>
                </c:pt>
                <c:pt idx="2">
                  <c:v>0.06</c:v>
                </c:pt>
                <c:pt idx="3">
                  <c:v>0.05</c:v>
                </c:pt>
              </c:numCache>
            </c:numRef>
          </c:val>
          <c:extLst>
            <c:ext xmlns:c16="http://schemas.microsoft.com/office/drawing/2014/chart" uri="{C3380CC4-5D6E-409C-BE32-E72D297353CC}">
              <c16:uniqueId val="{0000000C-8873-4332-92A7-48F0A268B859}"/>
            </c:ext>
          </c:extLst>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400" b="1">
          <a:latin typeface="Times New Roman" pitchFamily="18" charset="0"/>
          <a:cs typeface="Times New Roman" pitchFamily="18"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218088363954507"/>
          <c:y val="0.21598346588500122"/>
          <c:w val="0.57165259153109782"/>
          <c:h val="0.67700038499522941"/>
        </c:manualLayout>
      </c:layout>
      <c:pieChart>
        <c:varyColors val="1"/>
        <c:ser>
          <c:idx val="0"/>
          <c:order val="0"/>
          <c:tx>
            <c:strRef>
              <c:f>Sheet1!$B$1</c:f>
              <c:strCache>
                <c:ptCount val="1"/>
                <c:pt idx="0">
                  <c:v>Sales</c:v>
                </c:pt>
              </c:strCache>
            </c:strRef>
          </c:tx>
          <c:spPr>
            <a:ln>
              <a:solidFill>
                <a:schemeClr val="tx1"/>
              </a:solidFill>
            </a:ln>
            <a:scene3d>
              <a:camera prst="orthographicFront"/>
              <a:lightRig rig="threePt" dir="t"/>
            </a:scene3d>
            <a:sp3d>
              <a:bevelT w="190500" h="38100"/>
            </a:sp3d>
          </c:spPr>
          <c:dPt>
            <c:idx val="0"/>
            <c:bubble3D val="0"/>
            <c:spPr>
              <a:solidFill>
                <a:srgbClr val="00206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1-D58C-49FF-8CA4-5801FFF6E0A8}"/>
              </c:ext>
            </c:extLst>
          </c:dPt>
          <c:dPt>
            <c:idx val="1"/>
            <c:bubble3D val="0"/>
            <c:spPr>
              <a:solidFill>
                <a:srgbClr val="CCECFF"/>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3-D58C-49FF-8CA4-5801FFF6E0A8}"/>
              </c:ext>
            </c:extLst>
          </c:dPt>
          <c:dPt>
            <c:idx val="2"/>
            <c:bubble3D val="0"/>
            <c:spPr>
              <a:solidFill>
                <a:srgbClr val="FFCCCC"/>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5-D58C-49FF-8CA4-5801FFF6E0A8}"/>
              </c:ext>
            </c:extLst>
          </c:dPt>
          <c:dPt>
            <c:idx val="3"/>
            <c:bubble3D val="0"/>
            <c:spPr>
              <a:solidFill>
                <a:srgbClr val="C00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7-D58C-49FF-8CA4-5801FFF6E0A8}"/>
              </c:ext>
            </c:extLst>
          </c:dPt>
          <c:dPt>
            <c:idx val="4"/>
            <c:bubble3D val="0"/>
            <c:spPr>
              <a:solidFill>
                <a:srgbClr val="FFC00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9-D58C-49FF-8CA4-5801FFF6E0A8}"/>
              </c:ext>
            </c:extLst>
          </c:dPt>
          <c:dPt>
            <c:idx val="5"/>
            <c:bubble3D val="0"/>
            <c:spPr>
              <a:solidFill>
                <a:srgbClr val="7030A0"/>
              </a:solidFill>
              <a:ln>
                <a:solidFill>
                  <a:schemeClr val="tx1"/>
                </a:solidFill>
              </a:ln>
              <a:scene3d>
                <a:camera prst="orthographicFront"/>
                <a:lightRig rig="threePt" dir="t"/>
              </a:scene3d>
              <a:sp3d>
                <a:bevelT w="190500" h="38100"/>
              </a:sp3d>
            </c:spPr>
            <c:extLst>
              <c:ext xmlns:c16="http://schemas.microsoft.com/office/drawing/2014/chart" uri="{C3380CC4-5D6E-409C-BE32-E72D297353CC}">
                <c16:uniqueId val="{0000000B-D58C-49FF-8CA4-5801FFF6E0A8}"/>
              </c:ext>
            </c:extLst>
          </c:dPt>
          <c:dLbls>
            <c:dLbl>
              <c:idx val="0"/>
              <c:layout>
                <c:manualLayout>
                  <c:x val="2.0334645669291235E-2"/>
                  <c:y val="-7.129782804629172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58C-49FF-8CA4-5801FFF6E0A8}"/>
                </c:ext>
              </c:extLst>
            </c:dLbl>
            <c:dLbl>
              <c:idx val="1"/>
              <c:layout>
                <c:manualLayout>
                  <c:x val="-6.4499125109361332E-3"/>
                  <c:y val="3.547886246594000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D58C-49FF-8CA4-5801FFF6E0A8}"/>
                </c:ext>
              </c:extLst>
            </c:dLbl>
            <c:dLbl>
              <c:idx val="2"/>
              <c:layout>
                <c:manualLayout>
                  <c:x val="-3.6017060367454092E-2"/>
                  <c:y val="2.6564019391315582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D58C-49FF-8CA4-5801FFF6E0A8}"/>
                </c:ext>
              </c:extLst>
            </c:dLbl>
            <c:dLbl>
              <c:idx val="3"/>
              <c:layout>
                <c:manualLayout>
                  <c:x val="1.3888888888888838E-2"/>
                  <c:y val="-1.9685193362007147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D58C-49FF-8CA4-5801FFF6E0A8}"/>
                </c:ext>
              </c:extLst>
            </c:dLbl>
            <c:dLbl>
              <c:idx val="4"/>
              <c:layout>
                <c:manualLayout>
                  <c:x val="2.320647419072616E-4"/>
                  <c:y val="-2.1836878932703719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D58C-49FF-8CA4-5801FFF6E0A8}"/>
                </c:ext>
              </c:extLst>
            </c:dLbl>
            <c:dLbl>
              <c:idx val="5"/>
              <c:layout>
                <c:manualLayout>
                  <c:x val="7.4205599300087383E-2"/>
                  <c:y val="-1.4735709969434644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D58C-49FF-8CA4-5801FFF6E0A8}"/>
                </c:ext>
              </c:extLst>
            </c:dLbl>
            <c:spPr>
              <a:noFill/>
              <a:ln>
                <a:noFill/>
              </a:ln>
              <a:effectLst/>
            </c:spPr>
            <c:txPr>
              <a:bodyPr/>
              <a:lstStyle/>
              <a:p>
                <a:pPr>
                  <a:defRPr sz="1400">
                    <a:latin typeface="Calibri" panose="020F0502020204030204" pitchFamily="34" charset="0"/>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Sheet1!$A$2:$A$5</c:f>
              <c:strCache>
                <c:ptCount val="4"/>
                <c:pt idx="0">
                  <c:v>Strongly Support</c:v>
                </c:pt>
                <c:pt idx="1">
                  <c:v>Somewhat Support</c:v>
                </c:pt>
                <c:pt idx="2">
                  <c:v>Somewhat Oppose</c:v>
                </c:pt>
                <c:pt idx="3">
                  <c:v>Strongly Oppose</c:v>
                </c:pt>
              </c:strCache>
            </c:strRef>
          </c:cat>
          <c:val>
            <c:numRef>
              <c:f>Sheet1!$B$2:$B$5</c:f>
              <c:numCache>
                <c:formatCode>0%</c:formatCode>
                <c:ptCount val="4"/>
                <c:pt idx="0">
                  <c:v>0.43</c:v>
                </c:pt>
                <c:pt idx="1">
                  <c:v>0.49</c:v>
                </c:pt>
                <c:pt idx="2">
                  <c:v>0.06</c:v>
                </c:pt>
                <c:pt idx="3">
                  <c:v>0.02</c:v>
                </c:pt>
              </c:numCache>
            </c:numRef>
          </c:val>
          <c:extLst>
            <c:ext xmlns:c16="http://schemas.microsoft.com/office/drawing/2014/chart" uri="{C3380CC4-5D6E-409C-BE32-E72D297353CC}">
              <c16:uniqueId val="{0000000C-D58C-49FF-8CA4-5801FFF6E0A8}"/>
            </c:ext>
          </c:extLst>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400" b="1">
          <a:latin typeface="Times New Roman" pitchFamily="18" charset="0"/>
          <a:cs typeface="Times New Roman" pitchFamily="18" charset="0"/>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13055622394883298"/>
          <c:w val="1"/>
          <c:h val="0.61960833016385553"/>
        </c:manualLayout>
      </c:layout>
      <c:barChart>
        <c:barDir val="col"/>
        <c:grouping val="clustered"/>
        <c:varyColors val="0"/>
        <c:ser>
          <c:idx val="0"/>
          <c:order val="0"/>
          <c:tx>
            <c:strRef>
              <c:f>Sheet1!$B$1</c:f>
              <c:strCache>
                <c:ptCount val="1"/>
                <c:pt idx="0">
                  <c:v>Total Favor</c:v>
                </c:pt>
              </c:strCache>
            </c:strRef>
          </c:tx>
          <c:spPr>
            <a:solidFill>
              <a:srgbClr val="002060"/>
            </a:solidFill>
            <a:ln>
              <a:solidFill>
                <a:schemeClr val="tx1"/>
              </a:solidFill>
            </a:ln>
            <a:scene3d>
              <a:camera prst="orthographicFront"/>
              <a:lightRig rig="threePt" dir="t"/>
            </a:scene3d>
            <a:sp3d>
              <a:bevelT w="190500" h="38100"/>
            </a:sp3d>
          </c:spPr>
          <c:invertIfNegative val="0"/>
          <c:dLbls>
            <c:spPr>
              <a:noFill/>
              <a:ln>
                <a:noFill/>
              </a:ln>
              <a:effectLst/>
            </c:spPr>
            <c:txPr>
              <a:bodyPr/>
              <a:lstStyle/>
              <a:p>
                <a:pPr>
                  <a:defRPr>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Base GOP
(21%)</c:v>
                </c:pt>
                <c:pt idx="1">
                  <c:v>Soft/Lean GOP
(12%)</c:v>
                </c:pt>
                <c:pt idx="2">
                  <c:v>Independent
(30%)</c:v>
                </c:pt>
                <c:pt idx="3">
                  <c:v>Soft/Lean Democrat
(14%)</c:v>
                </c:pt>
                <c:pt idx="4">
                  <c:v>95</c:v>
                </c:pt>
              </c:strCache>
            </c:strRef>
          </c:cat>
          <c:val>
            <c:numRef>
              <c:f>Sheet1!$B$2:$B$6</c:f>
              <c:numCache>
                <c:formatCode>0%</c:formatCode>
                <c:ptCount val="5"/>
                <c:pt idx="0">
                  <c:v>0.89</c:v>
                </c:pt>
                <c:pt idx="1">
                  <c:v>0.91</c:v>
                </c:pt>
                <c:pt idx="2">
                  <c:v>0.93</c:v>
                </c:pt>
                <c:pt idx="3">
                  <c:v>0.92</c:v>
                </c:pt>
                <c:pt idx="4">
                  <c:v>0.84</c:v>
                </c:pt>
              </c:numCache>
            </c:numRef>
          </c:val>
          <c:extLst>
            <c:ext xmlns:c16="http://schemas.microsoft.com/office/drawing/2014/chart" uri="{C3380CC4-5D6E-409C-BE32-E72D297353CC}">
              <c16:uniqueId val="{00000000-F7E0-4D0D-8526-632851D53758}"/>
            </c:ext>
          </c:extLst>
        </c:ser>
        <c:ser>
          <c:idx val="1"/>
          <c:order val="1"/>
          <c:tx>
            <c:strRef>
              <c:f>Sheet1!$C$1</c:f>
              <c:strCache>
                <c:ptCount val="1"/>
                <c:pt idx="0">
                  <c:v>Total Oppose</c:v>
                </c:pt>
              </c:strCache>
            </c:strRef>
          </c:tx>
          <c:spPr>
            <a:solidFill>
              <a:srgbClr val="C00000"/>
            </a:solidFill>
            <a:ln>
              <a:solidFill>
                <a:schemeClr val="tx1"/>
              </a:solidFill>
            </a:ln>
            <a:scene3d>
              <a:camera prst="orthographicFront"/>
              <a:lightRig rig="threePt" dir="t"/>
            </a:scene3d>
            <a:sp3d>
              <a:bevelT w="190500" h="38100"/>
            </a:sp3d>
          </c:spPr>
          <c:invertIfNegative val="0"/>
          <c:dLbls>
            <c:spPr>
              <a:noFill/>
              <a:ln>
                <a:noFill/>
              </a:ln>
              <a:effectLst/>
            </c:spPr>
            <c:txPr>
              <a:bodyPr/>
              <a:lstStyle/>
              <a:p>
                <a:pPr>
                  <a:defRPr>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Base GOP
(21%)</c:v>
                </c:pt>
                <c:pt idx="1">
                  <c:v>Soft/Lean GOP
(12%)</c:v>
                </c:pt>
                <c:pt idx="2">
                  <c:v>Independent
(30%)</c:v>
                </c:pt>
                <c:pt idx="3">
                  <c:v>Soft/Lean Democrat
(14%)</c:v>
                </c:pt>
                <c:pt idx="4">
                  <c:v>95</c:v>
                </c:pt>
              </c:strCache>
            </c:strRef>
          </c:cat>
          <c:val>
            <c:numRef>
              <c:f>Sheet1!$C$2:$C$6</c:f>
              <c:numCache>
                <c:formatCode>0%</c:formatCode>
                <c:ptCount val="5"/>
                <c:pt idx="0">
                  <c:v>0.11</c:v>
                </c:pt>
                <c:pt idx="1">
                  <c:v>0.09</c:v>
                </c:pt>
                <c:pt idx="2">
                  <c:v>7.0000000000000007E-2</c:v>
                </c:pt>
                <c:pt idx="3">
                  <c:v>0.08</c:v>
                </c:pt>
                <c:pt idx="4">
                  <c:v>0.16</c:v>
                </c:pt>
              </c:numCache>
            </c:numRef>
          </c:val>
          <c:extLst>
            <c:ext xmlns:c16="http://schemas.microsoft.com/office/drawing/2014/chart" uri="{C3380CC4-5D6E-409C-BE32-E72D297353CC}">
              <c16:uniqueId val="{00000001-F7E0-4D0D-8526-632851D53758}"/>
            </c:ext>
          </c:extLst>
        </c:ser>
        <c:dLbls>
          <c:showLegendKey val="0"/>
          <c:showVal val="1"/>
          <c:showCatName val="0"/>
          <c:showSerName val="0"/>
          <c:showPercent val="0"/>
          <c:showBubbleSize val="0"/>
        </c:dLbls>
        <c:gapWidth val="75"/>
        <c:axId val="194557440"/>
        <c:axId val="194558976"/>
      </c:barChart>
      <c:catAx>
        <c:axId val="194557440"/>
        <c:scaling>
          <c:orientation val="minMax"/>
        </c:scaling>
        <c:delete val="1"/>
        <c:axPos val="b"/>
        <c:numFmt formatCode="General" sourceLinked="1"/>
        <c:majorTickMark val="none"/>
        <c:minorTickMark val="none"/>
        <c:tickLblPos val="nextTo"/>
        <c:crossAx val="194558976"/>
        <c:crosses val="autoZero"/>
        <c:auto val="1"/>
        <c:lblAlgn val="ctr"/>
        <c:lblOffset val="1"/>
        <c:noMultiLvlLbl val="0"/>
      </c:catAx>
      <c:valAx>
        <c:axId val="194558976"/>
        <c:scaling>
          <c:orientation val="minMax"/>
          <c:max val="1"/>
        </c:scaling>
        <c:delete val="1"/>
        <c:axPos val="l"/>
        <c:numFmt formatCode="0%" sourceLinked="1"/>
        <c:majorTickMark val="none"/>
        <c:minorTickMark val="none"/>
        <c:tickLblPos val="none"/>
        <c:crossAx val="194557440"/>
        <c:crosses val="autoZero"/>
        <c:crossBetween val="between"/>
      </c:valAx>
      <c:spPr>
        <a:noFill/>
        <a:ln w="25400">
          <a:noFill/>
        </a:ln>
      </c:spPr>
    </c:plotArea>
    <c:plotVisOnly val="1"/>
    <c:dispBlanksAs val="gap"/>
    <c:showDLblsOverMax val="0"/>
  </c:chart>
  <c:txPr>
    <a:bodyPr/>
    <a:lstStyle/>
    <a:p>
      <a:pPr>
        <a:defRPr sz="1400" b="1">
          <a:latin typeface="Times New Roman" pitchFamily="18" charset="0"/>
          <a:cs typeface="Times New Roman" pitchFamily="18"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cdr:x>
      <cdr:y>0.92926</cdr:y>
    </cdr:from>
    <cdr:to>
      <cdr:x>0.88983</cdr:x>
      <cdr:y>1</cdr:y>
    </cdr:to>
    <cdr:sp macro="" textlink="">
      <cdr:nvSpPr>
        <cdr:cNvPr id="2" name="TextBox 11"/>
        <cdr:cNvSpPr txBox="1"/>
      </cdr:nvSpPr>
      <cdr:spPr>
        <a:xfrm xmlns:a="http://schemas.openxmlformats.org/drawingml/2006/main">
          <a:off x="0" y="4442702"/>
          <a:ext cx="4068303" cy="33820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1400" i="1" dirty="0">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0.92926</cdr:y>
    </cdr:from>
    <cdr:to>
      <cdr:x>0.88983</cdr:x>
      <cdr:y>1</cdr:y>
    </cdr:to>
    <cdr:sp macro="" textlink="">
      <cdr:nvSpPr>
        <cdr:cNvPr id="2" name="TextBox 11"/>
        <cdr:cNvSpPr txBox="1"/>
      </cdr:nvSpPr>
      <cdr:spPr>
        <a:xfrm xmlns:a="http://schemas.openxmlformats.org/drawingml/2006/main">
          <a:off x="0" y="4442702"/>
          <a:ext cx="4068303" cy="33820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1400" i="1" dirty="0">
            <a:latin typeface="Times New Roman" panose="02020603050405020304" pitchFamily="18"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0.92926</cdr:y>
    </cdr:from>
    <cdr:to>
      <cdr:x>0.88983</cdr:x>
      <cdr:y>1</cdr:y>
    </cdr:to>
    <cdr:sp macro="" textlink="">
      <cdr:nvSpPr>
        <cdr:cNvPr id="2" name="TextBox 11"/>
        <cdr:cNvSpPr txBox="1"/>
      </cdr:nvSpPr>
      <cdr:spPr>
        <a:xfrm xmlns:a="http://schemas.openxmlformats.org/drawingml/2006/main">
          <a:off x="-2579427" y="4163619"/>
          <a:ext cx="3889543" cy="3169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1400" i="1" dirty="0">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A45376-35B1-4F04-8856-597F11F982F9}" type="datetimeFigureOut">
              <a:rPr lang="en-US" smtClean="0"/>
              <a:t>6/17/2021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54D700-3BFF-4A42-885A-E7BDD8CAE023}" type="slidenum">
              <a:rPr lang="en-US" smtClean="0"/>
              <a:t>‹#›</a:t>
            </a:fld>
            <a:endParaRPr lang="en-US" dirty="0"/>
          </a:p>
        </p:txBody>
      </p:sp>
    </p:spTree>
    <p:extLst>
      <p:ext uri="{BB962C8B-B14F-4D97-AF65-F5344CB8AC3E}">
        <p14:creationId xmlns:p14="http://schemas.microsoft.com/office/powerpoint/2010/main" val="2477780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BBA97-AE3D-42AE-8CB4-782AAECF51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088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65E70B-4BEF-4FDE-9939-34C2A39BB2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621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65E70B-4BEF-4FDE-9939-34C2A39BB2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901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65E70B-4BEF-4FDE-9939-34C2A39BB2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050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65E70B-4BEF-4FDE-9939-34C2A39BB2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461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65E70B-4BEF-4FDE-9939-34C2A39BB2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580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23C017-53F8-4AE0-9AE4-F869194BB6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E969B3-F4F2-4DCE-96E7-19C463B2B5CD}" type="datetimeFigureOut">
              <a:rPr lang="en-US" smtClean="0"/>
              <a:t>6/17/2021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550569-5BE9-49A0-8E1A-F00222990D2C}" type="slidenum">
              <a:rPr lang="en-US" smtClean="0"/>
              <a:t>‹#›</a:t>
            </a:fld>
            <a:endParaRPr lang="en-US" dirty="0"/>
          </a:p>
        </p:txBody>
      </p:sp>
    </p:spTree>
    <p:extLst>
      <p:ext uri="{BB962C8B-B14F-4D97-AF65-F5344CB8AC3E}">
        <p14:creationId xmlns:p14="http://schemas.microsoft.com/office/powerpoint/2010/main" val="2454876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E969B3-F4F2-4DCE-96E7-19C463B2B5CD}" type="datetimeFigureOut">
              <a:rPr lang="en-US" smtClean="0"/>
              <a:t>6/17/2021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550569-5BE9-49A0-8E1A-F00222990D2C}" type="slidenum">
              <a:rPr lang="en-US" smtClean="0"/>
              <a:t>‹#›</a:t>
            </a:fld>
            <a:endParaRPr lang="en-US" dirty="0"/>
          </a:p>
        </p:txBody>
      </p:sp>
    </p:spTree>
    <p:extLst>
      <p:ext uri="{BB962C8B-B14F-4D97-AF65-F5344CB8AC3E}">
        <p14:creationId xmlns:p14="http://schemas.microsoft.com/office/powerpoint/2010/main" val="266503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E969B3-F4F2-4DCE-96E7-19C463B2B5CD}" type="datetimeFigureOut">
              <a:rPr lang="en-US" smtClean="0"/>
              <a:t>6/17/2021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550569-5BE9-49A0-8E1A-F00222990D2C}" type="slidenum">
              <a:rPr lang="en-US" smtClean="0"/>
              <a:t>‹#›</a:t>
            </a:fld>
            <a:endParaRPr lang="en-US" dirty="0"/>
          </a:p>
        </p:txBody>
      </p:sp>
    </p:spTree>
    <p:extLst>
      <p:ext uri="{BB962C8B-B14F-4D97-AF65-F5344CB8AC3E}">
        <p14:creationId xmlns:p14="http://schemas.microsoft.com/office/powerpoint/2010/main" val="275578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76640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3200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02986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4240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3226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35773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575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2777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E969B3-F4F2-4DCE-96E7-19C463B2B5CD}" type="datetimeFigureOut">
              <a:rPr lang="en-US" smtClean="0"/>
              <a:t>6/17/2021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550569-5BE9-49A0-8E1A-F00222990D2C}" type="slidenum">
              <a:rPr lang="en-US" smtClean="0"/>
              <a:t>‹#›</a:t>
            </a:fld>
            <a:endParaRPr lang="en-US" dirty="0"/>
          </a:p>
        </p:txBody>
      </p:sp>
    </p:spTree>
    <p:extLst>
      <p:ext uri="{BB962C8B-B14F-4D97-AF65-F5344CB8AC3E}">
        <p14:creationId xmlns:p14="http://schemas.microsoft.com/office/powerpoint/2010/main" val="907171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1609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7431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9099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E969B3-F4F2-4DCE-96E7-19C463B2B5CD}" type="datetimeFigureOut">
              <a:rPr lang="en-US" smtClean="0">
                <a:solidFill>
                  <a:prstClr val="black"/>
                </a:solidFill>
              </a:rPr>
              <a:pPr/>
              <a:t>6/17/2021</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550569-5BE9-49A0-8E1A-F00222990D2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25590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E969B3-F4F2-4DCE-96E7-19C463B2B5CD}" type="datetimeFigureOut">
              <a:rPr lang="en-US" smtClean="0">
                <a:solidFill>
                  <a:prstClr val="black"/>
                </a:solidFill>
              </a:rPr>
              <a:pPr/>
              <a:t>6/17/2021</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550569-5BE9-49A0-8E1A-F00222990D2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9063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E969B3-F4F2-4DCE-96E7-19C463B2B5CD}" type="datetimeFigureOut">
              <a:rPr lang="en-US" smtClean="0">
                <a:solidFill>
                  <a:prstClr val="black"/>
                </a:solidFill>
              </a:rPr>
              <a:pPr/>
              <a:t>6/17/2021</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550569-5BE9-49A0-8E1A-F00222990D2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23874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6E969B3-F4F2-4DCE-96E7-19C463B2B5CD}" type="datetimeFigureOut">
              <a:rPr lang="en-US" smtClean="0">
                <a:solidFill>
                  <a:prstClr val="black"/>
                </a:solidFill>
              </a:rPr>
              <a:pPr/>
              <a:t>6/17/2021</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C550569-5BE9-49A0-8E1A-F00222990D2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00723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6E969B3-F4F2-4DCE-96E7-19C463B2B5CD}" type="datetimeFigureOut">
              <a:rPr lang="en-US" smtClean="0">
                <a:solidFill>
                  <a:prstClr val="black"/>
                </a:solidFill>
              </a:rPr>
              <a:pPr/>
              <a:t>6/17/2021</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C550569-5BE9-49A0-8E1A-F00222990D2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47255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6E969B3-F4F2-4DCE-96E7-19C463B2B5CD}" type="datetimeFigureOut">
              <a:rPr lang="en-US" smtClean="0">
                <a:solidFill>
                  <a:prstClr val="black"/>
                </a:solidFill>
              </a:rPr>
              <a:pPr/>
              <a:t>6/17/2021</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C550569-5BE9-49A0-8E1A-F00222990D2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11361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6E969B3-F4F2-4DCE-96E7-19C463B2B5CD}" type="datetimeFigureOut">
              <a:rPr lang="en-US" smtClean="0">
                <a:solidFill>
                  <a:prstClr val="black"/>
                </a:solidFill>
              </a:rPr>
              <a:pPr/>
              <a:t>6/17/2021</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C550569-5BE9-49A0-8E1A-F00222990D2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231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E969B3-F4F2-4DCE-96E7-19C463B2B5CD}" type="datetimeFigureOut">
              <a:rPr lang="en-US" smtClean="0"/>
              <a:t>6/17/2021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550569-5BE9-49A0-8E1A-F00222990D2C}" type="slidenum">
              <a:rPr lang="en-US" smtClean="0"/>
              <a:t>‹#›</a:t>
            </a:fld>
            <a:endParaRPr lang="en-US" dirty="0"/>
          </a:p>
        </p:txBody>
      </p:sp>
    </p:spTree>
    <p:extLst>
      <p:ext uri="{BB962C8B-B14F-4D97-AF65-F5344CB8AC3E}">
        <p14:creationId xmlns:p14="http://schemas.microsoft.com/office/powerpoint/2010/main" val="517607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6E969B3-F4F2-4DCE-96E7-19C463B2B5CD}" type="datetimeFigureOut">
              <a:rPr lang="en-US" smtClean="0">
                <a:solidFill>
                  <a:prstClr val="black"/>
                </a:solidFill>
              </a:rPr>
              <a:pPr/>
              <a:t>6/17/2021</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C550569-5BE9-49A0-8E1A-F00222990D2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50145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6E969B3-F4F2-4DCE-96E7-19C463B2B5CD}" type="datetimeFigureOut">
              <a:rPr lang="en-US" smtClean="0">
                <a:solidFill>
                  <a:prstClr val="black"/>
                </a:solidFill>
              </a:rPr>
              <a:pPr/>
              <a:t>6/17/2021</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C550569-5BE9-49A0-8E1A-F00222990D2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71831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E969B3-F4F2-4DCE-96E7-19C463B2B5CD}" type="datetimeFigureOut">
              <a:rPr lang="en-US" smtClean="0">
                <a:solidFill>
                  <a:prstClr val="black"/>
                </a:solidFill>
              </a:rPr>
              <a:pPr/>
              <a:t>6/17/2021</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550569-5BE9-49A0-8E1A-F00222990D2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39932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E969B3-F4F2-4DCE-96E7-19C463B2B5CD}" type="datetimeFigureOut">
              <a:rPr lang="en-US" smtClean="0">
                <a:solidFill>
                  <a:prstClr val="black"/>
                </a:solidFill>
              </a:rPr>
              <a:pPr/>
              <a:t>6/17/2021</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550569-5BE9-49A0-8E1A-F00222990D2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5346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6E969B3-F4F2-4DCE-96E7-19C463B2B5CD}" type="datetimeFigureOut">
              <a:rPr lang="en-US" smtClean="0"/>
              <a:t>6/17/2021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C550569-5BE9-49A0-8E1A-F00222990D2C}" type="slidenum">
              <a:rPr lang="en-US" smtClean="0"/>
              <a:t>‹#›</a:t>
            </a:fld>
            <a:endParaRPr lang="en-US" dirty="0"/>
          </a:p>
        </p:txBody>
      </p:sp>
    </p:spTree>
    <p:extLst>
      <p:ext uri="{BB962C8B-B14F-4D97-AF65-F5344CB8AC3E}">
        <p14:creationId xmlns:p14="http://schemas.microsoft.com/office/powerpoint/2010/main" val="405209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6E969B3-F4F2-4DCE-96E7-19C463B2B5CD}" type="datetimeFigureOut">
              <a:rPr lang="en-US" smtClean="0"/>
              <a:t>6/17/2021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C550569-5BE9-49A0-8E1A-F00222990D2C}" type="slidenum">
              <a:rPr lang="en-US" smtClean="0"/>
              <a:t>‹#›</a:t>
            </a:fld>
            <a:endParaRPr lang="en-US" dirty="0"/>
          </a:p>
        </p:txBody>
      </p:sp>
    </p:spTree>
    <p:extLst>
      <p:ext uri="{BB962C8B-B14F-4D97-AF65-F5344CB8AC3E}">
        <p14:creationId xmlns:p14="http://schemas.microsoft.com/office/powerpoint/2010/main" val="4213107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6E969B3-F4F2-4DCE-96E7-19C463B2B5CD}" type="datetimeFigureOut">
              <a:rPr lang="en-US" smtClean="0"/>
              <a:t>6/17/2021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C550569-5BE9-49A0-8E1A-F00222990D2C}" type="slidenum">
              <a:rPr lang="en-US" smtClean="0"/>
              <a:t>‹#›</a:t>
            </a:fld>
            <a:endParaRPr lang="en-US" dirty="0"/>
          </a:p>
        </p:txBody>
      </p:sp>
    </p:spTree>
    <p:extLst>
      <p:ext uri="{BB962C8B-B14F-4D97-AF65-F5344CB8AC3E}">
        <p14:creationId xmlns:p14="http://schemas.microsoft.com/office/powerpoint/2010/main" val="2556967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6E969B3-F4F2-4DCE-96E7-19C463B2B5CD}" type="datetimeFigureOut">
              <a:rPr lang="en-US" smtClean="0"/>
              <a:t>6/17/2021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C550569-5BE9-49A0-8E1A-F00222990D2C}" type="slidenum">
              <a:rPr lang="en-US" smtClean="0"/>
              <a:t>‹#›</a:t>
            </a:fld>
            <a:endParaRPr lang="en-US" dirty="0"/>
          </a:p>
        </p:txBody>
      </p:sp>
    </p:spTree>
    <p:extLst>
      <p:ext uri="{BB962C8B-B14F-4D97-AF65-F5344CB8AC3E}">
        <p14:creationId xmlns:p14="http://schemas.microsoft.com/office/powerpoint/2010/main" val="3410772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6E969B3-F4F2-4DCE-96E7-19C463B2B5CD}" type="datetimeFigureOut">
              <a:rPr lang="en-US" smtClean="0"/>
              <a:t>6/17/2021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C550569-5BE9-49A0-8E1A-F00222990D2C}" type="slidenum">
              <a:rPr lang="en-US" smtClean="0"/>
              <a:t>‹#›</a:t>
            </a:fld>
            <a:endParaRPr lang="en-US" dirty="0"/>
          </a:p>
        </p:txBody>
      </p:sp>
    </p:spTree>
    <p:extLst>
      <p:ext uri="{BB962C8B-B14F-4D97-AF65-F5344CB8AC3E}">
        <p14:creationId xmlns:p14="http://schemas.microsoft.com/office/powerpoint/2010/main" val="341897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6E969B3-F4F2-4DCE-96E7-19C463B2B5CD}" type="datetimeFigureOut">
              <a:rPr lang="en-US" smtClean="0"/>
              <a:t>6/17/2021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C550569-5BE9-49A0-8E1A-F00222990D2C}" type="slidenum">
              <a:rPr lang="en-US" smtClean="0"/>
              <a:t>‹#›</a:t>
            </a:fld>
            <a:endParaRPr lang="en-US" dirty="0"/>
          </a:p>
        </p:txBody>
      </p:sp>
    </p:spTree>
    <p:extLst>
      <p:ext uri="{BB962C8B-B14F-4D97-AF65-F5344CB8AC3E}">
        <p14:creationId xmlns:p14="http://schemas.microsoft.com/office/powerpoint/2010/main" val="3615200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7.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4EFD60-A5B6-4BBC-9F2C-836FF3AD1A1A}"/>
              </a:ext>
            </a:extLst>
          </p:cNvPr>
          <p:cNvPicPr>
            <a:picLocks noChangeAspect="1"/>
          </p:cNvPicPr>
          <p:nvPr userDrawn="1"/>
        </p:nvPicPr>
        <p:blipFill>
          <a:blip r:embed="rId13"/>
          <a:stretch>
            <a:fillRect/>
          </a:stretch>
        </p:blipFill>
        <p:spPr>
          <a:xfrm>
            <a:off x="44068" y="44067"/>
            <a:ext cx="3073706" cy="2190600"/>
          </a:xfrm>
          <a:prstGeom prst="rect">
            <a:avLst/>
          </a:prstGeom>
          <a:ln w="28575">
            <a:solidFill>
              <a:schemeClr val="tx1"/>
            </a:solidFill>
          </a:ln>
        </p:spPr>
      </p:pic>
      <p:pic>
        <p:nvPicPr>
          <p:cNvPr id="1026" name="Picture 2" descr="Image result for american flag">
            <a:extLst>
              <a:ext uri="{FF2B5EF4-FFF2-40B4-BE49-F238E27FC236}">
                <a16:creationId xmlns:a16="http://schemas.microsoft.com/office/drawing/2014/main" id="{BE3BF265-6936-4848-BCC5-7110B0E53C8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17774" y="44065"/>
            <a:ext cx="2908453" cy="21906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1F33F8F-B31A-4421-B691-3B38328840A3}"/>
              </a:ext>
            </a:extLst>
          </p:cNvPr>
          <p:cNvPicPr>
            <a:picLocks noChangeAspect="1"/>
          </p:cNvPicPr>
          <p:nvPr userDrawn="1"/>
        </p:nvPicPr>
        <p:blipFill>
          <a:blip r:embed="rId15"/>
          <a:stretch>
            <a:fillRect/>
          </a:stretch>
        </p:blipFill>
        <p:spPr>
          <a:xfrm>
            <a:off x="6034539" y="44334"/>
            <a:ext cx="3073706" cy="2190600"/>
          </a:xfrm>
          <a:prstGeom prst="rect">
            <a:avLst/>
          </a:prstGeom>
          <a:ln w="28575">
            <a:solidFill>
              <a:schemeClr val="tx1"/>
            </a:solidFill>
          </a:ln>
        </p:spPr>
      </p:pic>
    </p:spTree>
    <p:extLst>
      <p:ext uri="{BB962C8B-B14F-4D97-AF65-F5344CB8AC3E}">
        <p14:creationId xmlns:p14="http://schemas.microsoft.com/office/powerpoint/2010/main" val="4149368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0" y="0"/>
            <a:ext cx="9144000" cy="99753"/>
          </a:xfrm>
          <a:prstGeom prst="rect">
            <a:avLst/>
          </a:prstGeom>
          <a:solidFill>
            <a:srgbClr val="C00000"/>
          </a:solidFill>
          <a:ln w="9525">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7" name="Rectangle 6"/>
          <p:cNvSpPr/>
          <p:nvPr/>
        </p:nvSpPr>
        <p:spPr>
          <a:xfrm>
            <a:off x="0" y="6587591"/>
            <a:ext cx="9144000" cy="292388"/>
          </a:xfrm>
          <a:prstGeom prst="rect">
            <a:avLst/>
          </a:prstGeom>
          <a:solidFill>
            <a:srgbClr val="002060"/>
          </a:solidFill>
          <a:ln>
            <a:noFill/>
          </a:ln>
        </p:spPr>
        <p:txBody>
          <a:bodyPr wrap="square">
            <a:spAutoFit/>
          </a:bodyPr>
          <a:lstStyle/>
          <a:p>
            <a:pPr fontAlgn="base">
              <a:spcBef>
                <a:spcPct val="50000"/>
              </a:spcBef>
              <a:spcAft>
                <a:spcPct val="0"/>
              </a:spcAft>
              <a:defRPr/>
            </a:pPr>
            <a:r>
              <a:rPr lang="en-US" sz="1300" b="1" i="0" baseline="0" dirty="0">
                <a:solidFill>
                  <a:schemeClr val="bg1"/>
                </a:solidFill>
                <a:latin typeface="Calibri" panose="020F0502020204030204" pitchFamily="34" charset="0"/>
                <a:ea typeface="Segoe UI Symbol" panose="020B0502040204020203" pitchFamily="34" charset="0"/>
                <a:cs typeface="Calibri" panose="020F0502020204030204" pitchFamily="34" charset="0"/>
              </a:rPr>
              <a:t>                National Online Health Care Survey – April 27-29, 2021									 	</a:t>
            </a:r>
            <a:fld id="{C712A707-FA10-4DDE-AE8B-5062A92E4602}" type="slidenum">
              <a:rPr lang="en-US" sz="1300" b="1" i="1" smtClean="0">
                <a:solidFill>
                  <a:schemeClr val="bg1"/>
                </a:solidFill>
                <a:latin typeface="Calibri" panose="020F0502020204030204" pitchFamily="34" charset="0"/>
                <a:ea typeface="Segoe UI Symbol" panose="020B0502040204020203" pitchFamily="34" charset="0"/>
                <a:cs typeface="Calibri" panose="020F0502020204030204" pitchFamily="34" charset="0"/>
              </a:rPr>
              <a:pPr fontAlgn="base">
                <a:spcBef>
                  <a:spcPct val="50000"/>
                </a:spcBef>
                <a:spcAft>
                  <a:spcPct val="0"/>
                </a:spcAft>
                <a:defRPr/>
              </a:pPr>
              <a:t>‹#›</a:t>
            </a:fld>
            <a:endParaRPr lang="en-US" sz="1300" b="1" i="1" dirty="0">
              <a:solidFill>
                <a:schemeClr val="bg1"/>
              </a:solidFill>
              <a:latin typeface="Calibri" panose="020F0502020204030204" pitchFamily="34" charset="0"/>
              <a:ea typeface="Segoe UI Symbol" panose="020B0502040204020203" pitchFamily="34" charset="0"/>
              <a:cs typeface="Calibri" panose="020F0502020204030204" pitchFamily="34" charset="0"/>
            </a:endParaRPr>
          </a:p>
        </p:txBody>
      </p:sp>
      <p:pic>
        <p:nvPicPr>
          <p:cNvPr id="6" name="Picture 5">
            <a:extLst>
              <a:ext uri="{FF2B5EF4-FFF2-40B4-BE49-F238E27FC236}">
                <a16:creationId xmlns:a16="http://schemas.microsoft.com/office/drawing/2014/main" id="{3EC2865F-3171-470A-9C66-7E0596C3D27E}"/>
              </a:ext>
            </a:extLst>
          </p:cNvPr>
          <p:cNvPicPr>
            <a:picLocks noChangeAspect="1"/>
          </p:cNvPicPr>
          <p:nvPr userDrawn="1"/>
        </p:nvPicPr>
        <p:blipFill>
          <a:blip r:embed="rId13"/>
          <a:stretch>
            <a:fillRect/>
          </a:stretch>
        </p:blipFill>
        <p:spPr>
          <a:xfrm>
            <a:off x="16626" y="6626505"/>
            <a:ext cx="650865" cy="217507"/>
          </a:xfrm>
          <a:prstGeom prst="rect">
            <a:avLst/>
          </a:prstGeom>
        </p:spPr>
      </p:pic>
    </p:spTree>
    <p:extLst>
      <p:ext uri="{BB962C8B-B14F-4D97-AF65-F5344CB8AC3E}">
        <p14:creationId xmlns:p14="http://schemas.microsoft.com/office/powerpoint/2010/main" val="6552559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 name="Group 13"/>
          <p:cNvGrpSpPr/>
          <p:nvPr/>
        </p:nvGrpSpPr>
        <p:grpSpPr>
          <a:xfrm>
            <a:off x="11137" y="25220"/>
            <a:ext cx="9121727" cy="2641780"/>
            <a:chOff x="-219719" y="1320620"/>
            <a:chExt cx="6753748" cy="1955980"/>
          </a:xfrm>
        </p:grpSpPr>
        <p:pic>
          <p:nvPicPr>
            <p:cNvPr id="15" name="Picture 14"/>
            <p:cNvPicPr>
              <a:picLocks noChangeAspect="1" noChangeArrowheads="1"/>
            </p:cNvPicPr>
            <p:nvPr/>
          </p:nvPicPr>
          <p:blipFill rotWithShape="1">
            <a:blip r:embed="rId13">
              <a:extLst>
                <a:ext uri="{28A0092B-C50C-407E-A947-70E740481C1C}">
                  <a14:useLocalDpi xmlns:a14="http://schemas.microsoft.com/office/drawing/2010/main" val="0"/>
                </a:ext>
              </a:extLst>
            </a:blip>
            <a:srcRect l="26532" t="6435" r="13903" b="15553"/>
            <a:stretch/>
          </p:blipFill>
          <p:spPr bwMode="auto">
            <a:xfrm>
              <a:off x="-219719" y="1320620"/>
              <a:ext cx="2251249" cy="1955980"/>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3"/>
            <p:cNvPicPr>
              <a:picLocks noChangeAspect="1" noChangeArrowheads="1"/>
            </p:cNvPicPr>
            <p:nvPr/>
          </p:nvPicPr>
          <p:blipFill rotWithShape="1">
            <a:blip r:embed="rId14">
              <a:extLst>
                <a:ext uri="{28A0092B-C50C-407E-A947-70E740481C1C}">
                  <a14:useLocalDpi xmlns:a14="http://schemas.microsoft.com/office/drawing/2010/main" val="0"/>
                </a:ext>
              </a:extLst>
            </a:blip>
            <a:srcRect l="11635" r="11635"/>
            <a:stretch/>
          </p:blipFill>
          <p:spPr bwMode="auto">
            <a:xfrm>
              <a:off x="4282779" y="1320620"/>
              <a:ext cx="2251250" cy="1955980"/>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4"/>
            <p:cNvPicPr>
              <a:picLocks noChangeAspect="1" noChangeArrowheads="1"/>
            </p:cNvPicPr>
            <p:nvPr/>
          </p:nvPicPr>
          <p:blipFill rotWithShape="1">
            <a:blip r:embed="rId15">
              <a:extLst>
                <a:ext uri="{28A0092B-C50C-407E-A947-70E740481C1C}">
                  <a14:useLocalDpi xmlns:a14="http://schemas.microsoft.com/office/drawing/2010/main" val="0"/>
                </a:ext>
              </a:extLst>
            </a:blip>
            <a:srcRect l="11674" r="11672"/>
            <a:stretch/>
          </p:blipFill>
          <p:spPr bwMode="auto">
            <a:xfrm>
              <a:off x="2031530" y="1320620"/>
              <a:ext cx="2251249" cy="1955980"/>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21659493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4"/>
          <p:cNvSpPr txBox="1">
            <a:spLocks noChangeArrowheads="1"/>
          </p:cNvSpPr>
          <p:nvPr/>
        </p:nvSpPr>
        <p:spPr bwMode="auto">
          <a:xfrm>
            <a:off x="-1657" y="4007837"/>
            <a:ext cx="9144000" cy="584775"/>
          </a:xfrm>
          <a:prstGeom prst="rect">
            <a:avLst/>
          </a:prstGeom>
          <a:solidFill>
            <a:srgbClr val="C00000"/>
          </a:solid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Times New Roman" panose="02020603050405020304" pitchFamily="18" charset="0"/>
              </a:rPr>
              <a:t>Key findings from an online survey of </a:t>
            </a:r>
            <a:r>
              <a:rPr lang="en-US" sz="1600" b="1" dirty="0">
                <a:solidFill>
                  <a:prstClr val="white"/>
                </a:solidFill>
                <a:latin typeface="Calibri"/>
                <a:cs typeface="Times New Roman" panose="02020603050405020304" pitchFamily="18" charset="0"/>
              </a:rPr>
              <a:t>1,000</a:t>
            </a:r>
            <a:r>
              <a:rPr kumimoji="0" lang="en-US" sz="1600" b="1" i="0" u="none" strike="noStrike" kern="1200" cap="none" spc="0" normalizeH="0" baseline="0" noProof="0" dirty="0">
                <a:ln>
                  <a:noFill/>
                </a:ln>
                <a:solidFill>
                  <a:prstClr val="white"/>
                </a:solidFill>
                <a:effectLst/>
                <a:uLnTx/>
                <a:uFillTx/>
                <a:latin typeface="Calibri"/>
                <a:ea typeface="+mn-ea"/>
                <a:cs typeface="Times New Roman" panose="02020603050405020304" pitchFamily="18" charset="0"/>
              </a:rPr>
              <a:t> registered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Times New Roman" panose="02020603050405020304" pitchFamily="18" charset="0"/>
              </a:rPr>
              <a:t>voters in the United States, conducted April 27-29, 2021.</a:t>
            </a:r>
          </a:p>
        </p:txBody>
      </p:sp>
      <p:sp>
        <p:nvSpPr>
          <p:cNvPr id="5" name="Text Box 7"/>
          <p:cNvSpPr txBox="1">
            <a:spLocks noChangeArrowheads="1"/>
          </p:cNvSpPr>
          <p:nvPr/>
        </p:nvSpPr>
        <p:spPr bwMode="auto">
          <a:xfrm>
            <a:off x="7388241" y="6361890"/>
            <a:ext cx="13869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400" b="1"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Project #210109</a:t>
            </a:r>
          </a:p>
        </p:txBody>
      </p:sp>
      <p:sp>
        <p:nvSpPr>
          <p:cNvPr id="4" name="TextBox 3">
            <a:extLst>
              <a:ext uri="{FF2B5EF4-FFF2-40B4-BE49-F238E27FC236}">
                <a16:creationId xmlns:a16="http://schemas.microsoft.com/office/drawing/2014/main" id="{C6F62455-EFA4-4065-82F6-AB9D469169E0}"/>
              </a:ext>
            </a:extLst>
          </p:cNvPr>
          <p:cNvSpPr txBox="1"/>
          <p:nvPr/>
        </p:nvSpPr>
        <p:spPr>
          <a:xfrm>
            <a:off x="58823" y="2104940"/>
            <a:ext cx="9145657"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a:ea typeface="+mn-ea"/>
                <a:cs typeface="+mn-cs"/>
              </a:rPr>
              <a:t>National Online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a:ea typeface="+mn-ea"/>
                <a:cs typeface="+mn-cs"/>
              </a:rPr>
              <a:t>Health Care Survey</a:t>
            </a:r>
          </a:p>
        </p:txBody>
      </p:sp>
      <p:sp>
        <p:nvSpPr>
          <p:cNvPr id="8" name="TextBox 7">
            <a:extLst>
              <a:ext uri="{FF2B5EF4-FFF2-40B4-BE49-F238E27FC236}">
                <a16:creationId xmlns:a16="http://schemas.microsoft.com/office/drawing/2014/main" id="{C05B3361-A351-4DE3-931C-9E7054761525}"/>
              </a:ext>
            </a:extLst>
          </p:cNvPr>
          <p:cNvSpPr txBox="1"/>
          <p:nvPr/>
        </p:nvSpPr>
        <p:spPr>
          <a:xfrm>
            <a:off x="-701485" y="4507869"/>
            <a:ext cx="5826642" cy="17081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a:ea typeface="+mn-ea"/>
                <a:cs typeface="+mn-cs"/>
              </a:rPr>
              <a:t>Glen Bolger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Calibri"/>
                <a:ea typeface="+mn-ea"/>
                <a:cs typeface="+mn-cs"/>
              </a:rPr>
              <a:t>glen@pos.org</a:t>
            </a:r>
          </a:p>
        </p:txBody>
      </p:sp>
      <p:sp>
        <p:nvSpPr>
          <p:cNvPr id="9" name="TextBox 8">
            <a:extLst>
              <a:ext uri="{FF2B5EF4-FFF2-40B4-BE49-F238E27FC236}">
                <a16:creationId xmlns:a16="http://schemas.microsoft.com/office/drawing/2014/main" id="{F10D9A67-E67C-458F-85AF-428406E1CFA9}"/>
              </a:ext>
            </a:extLst>
          </p:cNvPr>
          <p:cNvSpPr txBox="1"/>
          <p:nvPr/>
        </p:nvSpPr>
        <p:spPr>
          <a:xfrm>
            <a:off x="4061195" y="4507869"/>
            <a:ext cx="5826642" cy="17081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a:ea typeface="+mn-ea"/>
                <a:cs typeface="+mn-cs"/>
              </a:rPr>
              <a:t>Jarrett Lewis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500" dirty="0">
                <a:solidFill>
                  <a:prstClr val="white"/>
                </a:solidFill>
                <a:latin typeface="Calibri"/>
              </a:rPr>
              <a:t>jarrett</a:t>
            </a:r>
            <a:r>
              <a:rPr kumimoji="0" lang="en-US" sz="4500" b="0" i="0" u="none" strike="noStrike" kern="1200" cap="none" spc="0" normalizeH="0" baseline="0" noProof="0" dirty="0">
                <a:ln>
                  <a:noFill/>
                </a:ln>
                <a:solidFill>
                  <a:prstClr val="white"/>
                </a:solidFill>
                <a:effectLst/>
                <a:uLnTx/>
                <a:uFillTx/>
                <a:latin typeface="Calibri"/>
                <a:ea typeface="+mn-ea"/>
                <a:cs typeface="+mn-cs"/>
              </a:rPr>
              <a:t>@pos.org</a:t>
            </a:r>
          </a:p>
        </p:txBody>
      </p:sp>
      <p:pic>
        <p:nvPicPr>
          <p:cNvPr id="10" name="Picture 9">
            <a:extLst>
              <a:ext uri="{FF2B5EF4-FFF2-40B4-BE49-F238E27FC236}">
                <a16:creationId xmlns:a16="http://schemas.microsoft.com/office/drawing/2014/main" id="{C747CE4F-9C62-44E5-BC5D-BF9EC97F649E}"/>
              </a:ext>
            </a:extLst>
          </p:cNvPr>
          <p:cNvPicPr>
            <a:picLocks noChangeAspect="1"/>
          </p:cNvPicPr>
          <p:nvPr/>
        </p:nvPicPr>
        <p:blipFill>
          <a:blip r:embed="rId2"/>
          <a:stretch>
            <a:fillRect/>
          </a:stretch>
        </p:blipFill>
        <p:spPr>
          <a:xfrm>
            <a:off x="368841" y="6266444"/>
            <a:ext cx="1282520" cy="498668"/>
          </a:xfrm>
          <a:prstGeom prst="rect">
            <a:avLst/>
          </a:prstGeom>
          <a:ln>
            <a:solidFill>
              <a:schemeClr val="tx1"/>
            </a:solidFill>
          </a:ln>
        </p:spPr>
      </p:pic>
    </p:spTree>
    <p:extLst>
      <p:ext uri="{BB962C8B-B14F-4D97-AF65-F5344CB8AC3E}">
        <p14:creationId xmlns:p14="http://schemas.microsoft.com/office/powerpoint/2010/main" val="3647312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F4E5A5-13E7-4BBA-B138-7C61FF88D9AC}"/>
              </a:ext>
            </a:extLst>
          </p:cNvPr>
          <p:cNvSpPr txBox="1"/>
          <p:nvPr/>
        </p:nvSpPr>
        <p:spPr>
          <a:xfrm>
            <a:off x="33689" y="2769672"/>
            <a:ext cx="9076622" cy="304698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Government Role in Health Care</a:t>
            </a:r>
          </a:p>
        </p:txBody>
      </p:sp>
    </p:spTree>
    <p:extLst>
      <p:ext uri="{BB962C8B-B14F-4D97-AF65-F5344CB8AC3E}">
        <p14:creationId xmlns:p14="http://schemas.microsoft.com/office/powerpoint/2010/main" val="4043143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3323"/>
            <a:ext cx="9144000" cy="954107"/>
          </a:xfrm>
          <a:prstGeom prst="rect">
            <a:avLst/>
          </a:prstGeom>
          <a:noFill/>
        </p:spPr>
        <p:txBody>
          <a:bodyPr wrap="square" rtlCol="0">
            <a:spAutoFit/>
          </a:bodyPr>
          <a:lstStyle/>
          <a:p>
            <a:pPr algn="ctr" fontAlgn="base">
              <a:spcBef>
                <a:spcPct val="0"/>
              </a:spcBef>
              <a:spcAft>
                <a:spcPct val="0"/>
              </a:spcAft>
            </a:pPr>
            <a:r>
              <a:rPr lang="en-US" sz="2800" b="1" dirty="0">
                <a:solidFill>
                  <a:srgbClr val="000000"/>
                </a:solidFill>
                <a:latin typeface="Calibri" panose="020F0502020204030204" pitchFamily="34" charset="0"/>
                <a:cs typeface="Times New Roman" pitchFamily="18" charset="0"/>
              </a:rPr>
              <a:t>A plurality of voters say there should be LESS </a:t>
            </a:r>
          </a:p>
          <a:p>
            <a:pPr algn="ctr" fontAlgn="base">
              <a:spcBef>
                <a:spcPct val="0"/>
              </a:spcBef>
              <a:spcAft>
                <a:spcPct val="0"/>
              </a:spcAft>
            </a:pPr>
            <a:r>
              <a:rPr lang="en-US" sz="2800" b="1" dirty="0">
                <a:solidFill>
                  <a:srgbClr val="000000"/>
                </a:solidFill>
                <a:latin typeface="Calibri" panose="020F0502020204030204" pitchFamily="34" charset="0"/>
                <a:cs typeface="Times New Roman" pitchFamily="18" charset="0"/>
              </a:rPr>
              <a:t>government control of the health care system.</a:t>
            </a:r>
          </a:p>
        </p:txBody>
      </p:sp>
      <p:sp>
        <p:nvSpPr>
          <p:cNvPr id="4" name="Rectangle 3"/>
          <p:cNvSpPr/>
          <p:nvPr/>
        </p:nvSpPr>
        <p:spPr>
          <a:xfrm rot="10800000" flipV="1">
            <a:off x="-4" y="1064408"/>
            <a:ext cx="9144000" cy="584775"/>
          </a:xfrm>
          <a:prstGeom prst="rect">
            <a:avLst/>
          </a:prstGeom>
        </p:spPr>
        <p:txBody>
          <a:bodyPr wrap="square" anchor="ctr">
            <a:spAutoFit/>
          </a:bodyPr>
          <a:lstStyle/>
          <a:p>
            <a:pPr algn="ctr" fontAlgn="base">
              <a:spcBef>
                <a:spcPct val="0"/>
              </a:spcBef>
              <a:spcAft>
                <a:spcPct val="0"/>
              </a:spcAft>
            </a:pPr>
            <a:r>
              <a:rPr lang="en-US" sz="1600" b="1" i="1" dirty="0">
                <a:solidFill>
                  <a:srgbClr val="000000"/>
                </a:solidFill>
                <a:latin typeface="Calibri" panose="020F0502020204030204" pitchFamily="34" charset="0"/>
                <a:cs typeface="Times New Roman" pitchFamily="18" charset="0"/>
              </a:rPr>
              <a:t>“Thinking now about the role that the federal government plays in health care, do you </a:t>
            </a:r>
          </a:p>
          <a:p>
            <a:pPr algn="ctr" fontAlgn="base">
              <a:spcBef>
                <a:spcPct val="0"/>
              </a:spcBef>
              <a:spcAft>
                <a:spcPct val="0"/>
              </a:spcAft>
            </a:pPr>
            <a:r>
              <a:rPr lang="en-US" sz="1600" b="1" i="1" dirty="0">
                <a:solidFill>
                  <a:srgbClr val="000000"/>
                </a:solidFill>
                <a:latin typeface="Calibri" panose="020F0502020204030204" pitchFamily="34" charset="0"/>
                <a:cs typeface="Times New Roman" pitchFamily="18" charset="0"/>
              </a:rPr>
              <a:t>think there should be more or less government control of our health care system?” </a:t>
            </a:r>
          </a:p>
        </p:txBody>
      </p:sp>
      <p:sp>
        <p:nvSpPr>
          <p:cNvPr id="6" name="Rectangle 5"/>
          <p:cNvSpPr/>
          <p:nvPr/>
        </p:nvSpPr>
        <p:spPr>
          <a:xfrm>
            <a:off x="1624701" y="2097358"/>
            <a:ext cx="7280370" cy="738664"/>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2100" b="1" i="1" kern="0" dirty="0">
                <a:solidFill>
                  <a:srgbClr val="FFFFFF"/>
                </a:solidFill>
                <a:latin typeface="Calibri" panose="020F0502020204030204" pitchFamily="34" charset="0"/>
                <a:cs typeface="Times New Roman" pitchFamily="18" charset="0"/>
              </a:rPr>
              <a:t>There should be LESS government </a:t>
            </a:r>
          </a:p>
          <a:p>
            <a:pPr algn="ctr">
              <a:defRPr/>
            </a:pPr>
            <a:r>
              <a:rPr lang="en-US" sz="2100" b="1" i="1" kern="0" dirty="0">
                <a:solidFill>
                  <a:srgbClr val="FFFFFF"/>
                </a:solidFill>
                <a:latin typeface="Calibri" panose="020F0502020204030204" pitchFamily="34" charset="0"/>
                <a:cs typeface="Times New Roman" pitchFamily="18" charset="0"/>
              </a:rPr>
              <a:t>control of our health care system.</a:t>
            </a:r>
          </a:p>
        </p:txBody>
      </p:sp>
      <p:sp>
        <p:nvSpPr>
          <p:cNvPr id="7" name="TextBox 6"/>
          <p:cNvSpPr txBox="1"/>
          <p:nvPr/>
        </p:nvSpPr>
        <p:spPr>
          <a:xfrm>
            <a:off x="108713" y="2051192"/>
            <a:ext cx="1538162" cy="830997"/>
          </a:xfrm>
          <a:prstGeom prst="rect">
            <a:avLst/>
          </a:prstGeom>
          <a:noFill/>
        </p:spPr>
        <p:txBody>
          <a:bodyPr wrap="square" rtlCol="0">
            <a:spAutoFit/>
          </a:bodyPr>
          <a:lstStyle/>
          <a:p>
            <a:pPr algn="ctr"/>
            <a:r>
              <a:rPr lang="en-US" sz="4800" b="1" dirty="0">
                <a:solidFill>
                  <a:srgbClr val="C00000"/>
                </a:solidFill>
                <a:effectLst>
                  <a:outerShdw blurRad="38100" dist="38100" dir="2700000" algn="tl">
                    <a:srgbClr val="000000">
                      <a:alpha val="43137"/>
                    </a:srgbClr>
                  </a:outerShdw>
                </a:effectLst>
                <a:latin typeface="Calibri" panose="020F0502020204030204" pitchFamily="34" charset="0"/>
                <a:cs typeface="Times New Roman" pitchFamily="18" charset="0"/>
              </a:rPr>
              <a:t>42%</a:t>
            </a:r>
          </a:p>
        </p:txBody>
      </p:sp>
      <p:sp>
        <p:nvSpPr>
          <p:cNvPr id="9" name="Rectangle 8"/>
          <p:cNvSpPr/>
          <p:nvPr/>
        </p:nvSpPr>
        <p:spPr>
          <a:xfrm>
            <a:off x="1624702" y="4895788"/>
            <a:ext cx="7280369" cy="73866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2100" b="1" i="1" kern="0" dirty="0">
                <a:solidFill>
                  <a:schemeClr val="bg1"/>
                </a:solidFill>
                <a:latin typeface="Calibri" panose="020F0502020204030204" pitchFamily="34" charset="0"/>
                <a:cs typeface="Times New Roman" pitchFamily="18" charset="0"/>
              </a:rPr>
              <a:t>There should be MORE government </a:t>
            </a:r>
          </a:p>
          <a:p>
            <a:pPr algn="ctr">
              <a:defRPr/>
            </a:pPr>
            <a:r>
              <a:rPr lang="en-US" sz="2100" b="1" i="1" kern="0" dirty="0">
                <a:solidFill>
                  <a:schemeClr val="bg1"/>
                </a:solidFill>
                <a:latin typeface="Calibri" panose="020F0502020204030204" pitchFamily="34" charset="0"/>
                <a:cs typeface="Times New Roman" pitchFamily="18" charset="0"/>
              </a:rPr>
              <a:t>control of our health care system.</a:t>
            </a:r>
          </a:p>
        </p:txBody>
      </p:sp>
      <p:sp>
        <p:nvSpPr>
          <p:cNvPr id="11" name="TextBox 10"/>
          <p:cNvSpPr txBox="1"/>
          <p:nvPr/>
        </p:nvSpPr>
        <p:spPr>
          <a:xfrm>
            <a:off x="108713" y="4849622"/>
            <a:ext cx="1538162" cy="830997"/>
          </a:xfrm>
          <a:prstGeom prst="rect">
            <a:avLst/>
          </a:prstGeom>
          <a:noFill/>
        </p:spPr>
        <p:txBody>
          <a:bodyPr wrap="square" rtlCol="0">
            <a:spAutoFit/>
          </a:bodyPr>
          <a:lstStyle/>
          <a:p>
            <a:pPr algn="ctr"/>
            <a:r>
              <a:rPr lang="en-US" sz="4800" b="1" dirty="0">
                <a:solidFill>
                  <a:srgbClr val="002060"/>
                </a:solidFill>
                <a:effectLst>
                  <a:outerShdw blurRad="38100" dist="38100" dir="2700000" algn="tl">
                    <a:srgbClr val="000000">
                      <a:alpha val="43137"/>
                    </a:srgbClr>
                  </a:outerShdw>
                </a:effectLst>
                <a:latin typeface="Calibri" panose="020F0502020204030204" pitchFamily="34" charset="0"/>
                <a:cs typeface="Times New Roman" pitchFamily="18" charset="0"/>
              </a:rPr>
              <a:t>31%</a:t>
            </a:r>
          </a:p>
        </p:txBody>
      </p:sp>
      <p:sp>
        <p:nvSpPr>
          <p:cNvPr id="12" name="Rectangle 11"/>
          <p:cNvSpPr/>
          <p:nvPr/>
        </p:nvSpPr>
        <p:spPr>
          <a:xfrm>
            <a:off x="1624703" y="3675067"/>
            <a:ext cx="7280367" cy="415498"/>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2100" b="1" i="1" kern="0" dirty="0">
                <a:solidFill>
                  <a:schemeClr val="bg1"/>
                </a:solidFill>
                <a:latin typeface="Calibri" panose="020F0502020204030204" pitchFamily="34" charset="0"/>
                <a:cs typeface="Times New Roman" pitchFamily="18" charset="0"/>
              </a:rPr>
              <a:t>The current level of government control is about right.</a:t>
            </a:r>
          </a:p>
        </p:txBody>
      </p:sp>
      <p:sp>
        <p:nvSpPr>
          <p:cNvPr id="13" name="TextBox 12"/>
          <p:cNvSpPr txBox="1"/>
          <p:nvPr/>
        </p:nvSpPr>
        <p:spPr>
          <a:xfrm>
            <a:off x="108712" y="3467318"/>
            <a:ext cx="1538164" cy="830997"/>
          </a:xfrm>
          <a:prstGeom prst="rect">
            <a:avLst/>
          </a:prstGeom>
          <a:noFill/>
        </p:spPr>
        <p:txBody>
          <a:bodyPr wrap="square" rtlCol="0">
            <a:spAutoFit/>
          </a:bodyPr>
          <a:lstStyle/>
          <a:p>
            <a:pPr algn="ctr"/>
            <a:r>
              <a:rPr lang="en-US" sz="4800" b="1" dirty="0">
                <a:solidFill>
                  <a:srgbClr val="006600"/>
                </a:solidFill>
                <a:effectLst>
                  <a:outerShdw blurRad="38100" dist="38100" dir="2700000" algn="tl">
                    <a:srgbClr val="000000">
                      <a:alpha val="43137"/>
                    </a:srgbClr>
                  </a:outerShdw>
                </a:effectLst>
                <a:latin typeface="Calibri" panose="020F0502020204030204" pitchFamily="34" charset="0"/>
                <a:cs typeface="Times New Roman" pitchFamily="18" charset="0"/>
              </a:rPr>
              <a:t>27%</a:t>
            </a:r>
          </a:p>
        </p:txBody>
      </p:sp>
    </p:spTree>
    <p:extLst>
      <p:ext uri="{BB962C8B-B14F-4D97-AF65-F5344CB8AC3E}">
        <p14:creationId xmlns:p14="http://schemas.microsoft.com/office/powerpoint/2010/main" val="4175470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3323"/>
            <a:ext cx="9144000" cy="830997"/>
          </a:xfrm>
          <a:prstGeom prst="rect">
            <a:avLst/>
          </a:prstGeom>
          <a:noFill/>
        </p:spPr>
        <p:txBody>
          <a:bodyPr wrap="square" rtlCol="0">
            <a:spAutoFit/>
          </a:bodyPr>
          <a:lstStyle/>
          <a:p>
            <a:pPr algn="ctr" fontAlgn="base">
              <a:spcBef>
                <a:spcPct val="0"/>
              </a:spcBef>
              <a:spcAft>
                <a:spcPct val="0"/>
              </a:spcAft>
            </a:pPr>
            <a:r>
              <a:rPr lang="en-US" sz="2400" b="1" dirty="0">
                <a:solidFill>
                  <a:srgbClr val="000000"/>
                </a:solidFill>
                <a:latin typeface="Calibri" panose="020F0502020204030204" pitchFamily="34" charset="0"/>
                <a:cs typeface="Times New Roman" pitchFamily="18" charset="0"/>
              </a:rPr>
              <a:t>Voters are divided on whether the pandemic has made them want more/less government control of the health care system or no change.</a:t>
            </a:r>
          </a:p>
        </p:txBody>
      </p:sp>
      <p:sp>
        <p:nvSpPr>
          <p:cNvPr id="4" name="Rectangle 3"/>
          <p:cNvSpPr/>
          <p:nvPr/>
        </p:nvSpPr>
        <p:spPr>
          <a:xfrm rot="10800000" flipV="1">
            <a:off x="-4" y="1251759"/>
            <a:ext cx="9144000" cy="338554"/>
          </a:xfrm>
          <a:prstGeom prst="rect">
            <a:avLst/>
          </a:prstGeom>
        </p:spPr>
        <p:txBody>
          <a:bodyPr wrap="square" anchor="ctr">
            <a:spAutoFit/>
          </a:bodyPr>
          <a:lstStyle/>
          <a:p>
            <a:pPr algn="ctr" fontAlgn="base">
              <a:spcBef>
                <a:spcPct val="0"/>
              </a:spcBef>
              <a:spcAft>
                <a:spcPct val="0"/>
              </a:spcAft>
            </a:pPr>
            <a:r>
              <a:rPr lang="en-US" sz="1600" b="1" i="1" dirty="0">
                <a:solidFill>
                  <a:srgbClr val="000000"/>
                </a:solidFill>
                <a:latin typeface="Calibri" panose="020F0502020204030204" pitchFamily="34" charset="0"/>
                <a:cs typeface="Times New Roman" pitchFamily="18" charset="0"/>
              </a:rPr>
              <a:t>“Has the COVID-19 pandemic changed the way you view government control of our health care system?” </a:t>
            </a:r>
          </a:p>
        </p:txBody>
      </p:sp>
      <p:sp>
        <p:nvSpPr>
          <p:cNvPr id="6" name="Rectangle 5"/>
          <p:cNvSpPr/>
          <p:nvPr/>
        </p:nvSpPr>
        <p:spPr>
          <a:xfrm>
            <a:off x="1624701" y="2097358"/>
            <a:ext cx="7280370" cy="73866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2100" b="1" i="1" kern="0" dirty="0">
                <a:solidFill>
                  <a:srgbClr val="FFFFFF"/>
                </a:solidFill>
                <a:latin typeface="Calibri" panose="020F0502020204030204" pitchFamily="34" charset="0"/>
                <a:cs typeface="Times New Roman" pitchFamily="18" charset="0"/>
              </a:rPr>
              <a:t>Yes, the COVID-19 pandemic has made me </a:t>
            </a:r>
          </a:p>
          <a:p>
            <a:pPr algn="ctr">
              <a:defRPr/>
            </a:pPr>
            <a:r>
              <a:rPr lang="en-US" sz="2100" b="1" i="1" kern="0" dirty="0">
                <a:solidFill>
                  <a:srgbClr val="FFFFFF"/>
                </a:solidFill>
                <a:latin typeface="Calibri" panose="020F0502020204030204" pitchFamily="34" charset="0"/>
                <a:cs typeface="Times New Roman" pitchFamily="18" charset="0"/>
              </a:rPr>
              <a:t>want MORE government control of health care.</a:t>
            </a:r>
          </a:p>
        </p:txBody>
      </p:sp>
      <p:sp>
        <p:nvSpPr>
          <p:cNvPr id="7" name="TextBox 6"/>
          <p:cNvSpPr txBox="1"/>
          <p:nvPr/>
        </p:nvSpPr>
        <p:spPr>
          <a:xfrm>
            <a:off x="108713" y="2051192"/>
            <a:ext cx="1538162" cy="830997"/>
          </a:xfrm>
          <a:prstGeom prst="rect">
            <a:avLst/>
          </a:prstGeom>
          <a:noFill/>
        </p:spPr>
        <p:txBody>
          <a:bodyPr wrap="square" rtlCol="0">
            <a:spAutoFit/>
          </a:bodyPr>
          <a:lstStyle/>
          <a:p>
            <a:pPr algn="ctr"/>
            <a:r>
              <a:rPr lang="en-US" sz="4800" b="1" dirty="0">
                <a:solidFill>
                  <a:srgbClr val="002060"/>
                </a:solidFill>
                <a:effectLst>
                  <a:outerShdw blurRad="38100" dist="38100" dir="2700000" algn="tl">
                    <a:srgbClr val="000000">
                      <a:alpha val="43137"/>
                    </a:srgbClr>
                  </a:outerShdw>
                </a:effectLst>
                <a:latin typeface="Calibri" panose="020F0502020204030204" pitchFamily="34" charset="0"/>
                <a:cs typeface="Times New Roman" pitchFamily="18" charset="0"/>
              </a:rPr>
              <a:t>25%</a:t>
            </a:r>
          </a:p>
        </p:txBody>
      </p:sp>
      <p:sp>
        <p:nvSpPr>
          <p:cNvPr id="9" name="Rectangle 8"/>
          <p:cNvSpPr/>
          <p:nvPr/>
        </p:nvSpPr>
        <p:spPr>
          <a:xfrm>
            <a:off x="1624702" y="4895788"/>
            <a:ext cx="7280369" cy="738664"/>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2100" b="1" i="1" kern="0" dirty="0">
                <a:solidFill>
                  <a:schemeClr val="bg1"/>
                </a:solidFill>
                <a:latin typeface="Calibri" panose="020F0502020204030204" pitchFamily="34" charset="0"/>
                <a:cs typeface="Times New Roman" pitchFamily="18" charset="0"/>
              </a:rPr>
              <a:t>Yes, the COVID-19 pandemic has made me </a:t>
            </a:r>
          </a:p>
          <a:p>
            <a:pPr algn="ctr">
              <a:defRPr/>
            </a:pPr>
            <a:r>
              <a:rPr lang="en-US" sz="2100" b="1" i="1" kern="0" dirty="0">
                <a:solidFill>
                  <a:schemeClr val="bg1"/>
                </a:solidFill>
                <a:latin typeface="Calibri" panose="020F0502020204030204" pitchFamily="34" charset="0"/>
                <a:cs typeface="Times New Roman" pitchFamily="18" charset="0"/>
              </a:rPr>
              <a:t>want LESS government control of health care.</a:t>
            </a:r>
          </a:p>
        </p:txBody>
      </p:sp>
      <p:sp>
        <p:nvSpPr>
          <p:cNvPr id="11" name="TextBox 10"/>
          <p:cNvSpPr txBox="1"/>
          <p:nvPr/>
        </p:nvSpPr>
        <p:spPr>
          <a:xfrm>
            <a:off x="108713" y="4849622"/>
            <a:ext cx="1538162" cy="830997"/>
          </a:xfrm>
          <a:prstGeom prst="rect">
            <a:avLst/>
          </a:prstGeom>
          <a:noFill/>
        </p:spPr>
        <p:txBody>
          <a:bodyPr wrap="square" rtlCol="0">
            <a:spAutoFit/>
          </a:bodyPr>
          <a:lstStyle/>
          <a:p>
            <a:pPr algn="ctr"/>
            <a:r>
              <a:rPr lang="en-US" sz="4800" b="1" dirty="0">
                <a:solidFill>
                  <a:srgbClr val="C00000"/>
                </a:solidFill>
                <a:effectLst>
                  <a:outerShdw blurRad="38100" dist="38100" dir="2700000" algn="tl">
                    <a:srgbClr val="000000">
                      <a:alpha val="43137"/>
                    </a:srgbClr>
                  </a:outerShdw>
                </a:effectLst>
                <a:latin typeface="Calibri" panose="020F0502020204030204" pitchFamily="34" charset="0"/>
                <a:cs typeface="Times New Roman" pitchFamily="18" charset="0"/>
              </a:rPr>
              <a:t>28%</a:t>
            </a:r>
          </a:p>
        </p:txBody>
      </p:sp>
      <p:sp>
        <p:nvSpPr>
          <p:cNvPr id="12" name="Rectangle 11"/>
          <p:cNvSpPr/>
          <p:nvPr/>
        </p:nvSpPr>
        <p:spPr>
          <a:xfrm>
            <a:off x="1624703" y="3513484"/>
            <a:ext cx="7280367" cy="738664"/>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2100" b="1" i="1" kern="0" dirty="0">
                <a:solidFill>
                  <a:schemeClr val="bg1"/>
                </a:solidFill>
                <a:latin typeface="Calibri" panose="020F0502020204030204" pitchFamily="34" charset="0"/>
                <a:cs typeface="Times New Roman" pitchFamily="18" charset="0"/>
              </a:rPr>
              <a:t>No, the COVID-19 pandemic has not changed </a:t>
            </a:r>
          </a:p>
          <a:p>
            <a:pPr algn="ctr">
              <a:defRPr/>
            </a:pPr>
            <a:r>
              <a:rPr lang="en-US" sz="2100" b="1" i="1" kern="0" dirty="0">
                <a:solidFill>
                  <a:schemeClr val="bg1"/>
                </a:solidFill>
                <a:latin typeface="Calibri" panose="020F0502020204030204" pitchFamily="34" charset="0"/>
                <a:cs typeface="Times New Roman" pitchFamily="18" charset="0"/>
              </a:rPr>
              <a:t>my view on government’s role in health care.</a:t>
            </a:r>
          </a:p>
        </p:txBody>
      </p:sp>
      <p:sp>
        <p:nvSpPr>
          <p:cNvPr id="13" name="TextBox 12"/>
          <p:cNvSpPr txBox="1"/>
          <p:nvPr/>
        </p:nvSpPr>
        <p:spPr>
          <a:xfrm>
            <a:off x="108712" y="3467318"/>
            <a:ext cx="1538164" cy="830997"/>
          </a:xfrm>
          <a:prstGeom prst="rect">
            <a:avLst/>
          </a:prstGeom>
          <a:noFill/>
        </p:spPr>
        <p:txBody>
          <a:bodyPr wrap="square" rtlCol="0">
            <a:spAutoFit/>
          </a:bodyPr>
          <a:lstStyle/>
          <a:p>
            <a:pPr algn="ctr"/>
            <a:r>
              <a:rPr lang="en-US" sz="4800" b="1" dirty="0">
                <a:solidFill>
                  <a:srgbClr val="006600"/>
                </a:solidFill>
                <a:effectLst>
                  <a:outerShdw blurRad="38100" dist="38100" dir="2700000" algn="tl">
                    <a:srgbClr val="000000">
                      <a:alpha val="43137"/>
                    </a:srgbClr>
                  </a:outerShdw>
                </a:effectLst>
                <a:latin typeface="Calibri" panose="020F0502020204030204" pitchFamily="34" charset="0"/>
                <a:cs typeface="Times New Roman" pitchFamily="18" charset="0"/>
              </a:rPr>
              <a:t>47%</a:t>
            </a:r>
          </a:p>
        </p:txBody>
      </p:sp>
    </p:spTree>
    <p:extLst>
      <p:ext uri="{BB962C8B-B14F-4D97-AF65-F5344CB8AC3E}">
        <p14:creationId xmlns:p14="http://schemas.microsoft.com/office/powerpoint/2010/main" val="1903808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F4E5A5-13E7-4BBA-B138-7C61FF88D9AC}"/>
              </a:ext>
            </a:extLst>
          </p:cNvPr>
          <p:cNvSpPr txBox="1"/>
          <p:nvPr/>
        </p:nvSpPr>
        <p:spPr>
          <a:xfrm>
            <a:off x="33689" y="2769672"/>
            <a:ext cx="9076622" cy="304698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Changes in Health Care</a:t>
            </a:r>
          </a:p>
        </p:txBody>
      </p:sp>
    </p:spTree>
    <p:extLst>
      <p:ext uri="{BB962C8B-B14F-4D97-AF65-F5344CB8AC3E}">
        <p14:creationId xmlns:p14="http://schemas.microsoft.com/office/powerpoint/2010/main" val="2430261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3323"/>
            <a:ext cx="9144000" cy="954107"/>
          </a:xfrm>
          <a:prstGeom prst="rect">
            <a:avLst/>
          </a:prstGeom>
          <a:noFill/>
        </p:spPr>
        <p:txBody>
          <a:bodyPr wrap="square" rtlCol="0">
            <a:spAutoFit/>
          </a:bodyPr>
          <a:lstStyle/>
          <a:p>
            <a:pPr algn="ctr" fontAlgn="base">
              <a:spcBef>
                <a:spcPct val="0"/>
              </a:spcBef>
              <a:spcAft>
                <a:spcPct val="0"/>
              </a:spcAft>
            </a:pPr>
            <a:r>
              <a:rPr lang="en-US" sz="2800" b="1" dirty="0">
                <a:solidFill>
                  <a:srgbClr val="000000"/>
                </a:solidFill>
                <a:latin typeface="Calibri" panose="020F0502020204030204" pitchFamily="34" charset="0"/>
                <a:cs typeface="Times New Roman" pitchFamily="18" charset="0"/>
              </a:rPr>
              <a:t>Voters: “Keep what works with </a:t>
            </a:r>
          </a:p>
          <a:p>
            <a:pPr algn="ctr" fontAlgn="base">
              <a:spcBef>
                <a:spcPct val="0"/>
              </a:spcBef>
              <a:spcAft>
                <a:spcPct val="0"/>
              </a:spcAft>
            </a:pPr>
            <a:r>
              <a:rPr lang="en-US" sz="2800" b="1" dirty="0">
                <a:solidFill>
                  <a:srgbClr val="000000"/>
                </a:solidFill>
                <a:latin typeface="Calibri" panose="020F0502020204030204" pitchFamily="34" charset="0"/>
                <a:cs typeface="Times New Roman" pitchFamily="18" charset="0"/>
              </a:rPr>
              <a:t>the system and fix what is broken!”</a:t>
            </a:r>
          </a:p>
        </p:txBody>
      </p:sp>
      <p:sp>
        <p:nvSpPr>
          <p:cNvPr id="4" name="Rectangle 3"/>
          <p:cNvSpPr/>
          <p:nvPr/>
        </p:nvSpPr>
        <p:spPr>
          <a:xfrm rot="10800000" flipV="1">
            <a:off x="-4" y="1064408"/>
            <a:ext cx="9144000" cy="584775"/>
          </a:xfrm>
          <a:prstGeom prst="rect">
            <a:avLst/>
          </a:prstGeom>
        </p:spPr>
        <p:txBody>
          <a:bodyPr wrap="square" anchor="ctr">
            <a:spAutoFit/>
          </a:bodyPr>
          <a:lstStyle/>
          <a:p>
            <a:pPr algn="ctr" fontAlgn="base">
              <a:spcBef>
                <a:spcPct val="0"/>
              </a:spcBef>
              <a:spcAft>
                <a:spcPct val="0"/>
              </a:spcAft>
            </a:pPr>
            <a:r>
              <a:rPr lang="en-US" sz="1600" b="1" i="1" dirty="0">
                <a:solidFill>
                  <a:srgbClr val="000000"/>
                </a:solidFill>
                <a:latin typeface="Calibri" panose="020F0502020204030204" pitchFamily="34" charset="0"/>
                <a:cs typeface="Times New Roman" pitchFamily="18" charset="0"/>
              </a:rPr>
              <a:t>“Now, you will read about some potential changes to the health care system…Which of the </a:t>
            </a:r>
          </a:p>
          <a:p>
            <a:pPr algn="ctr" fontAlgn="base">
              <a:spcBef>
                <a:spcPct val="0"/>
              </a:spcBef>
              <a:spcAft>
                <a:spcPct val="0"/>
              </a:spcAft>
            </a:pPr>
            <a:r>
              <a:rPr lang="en-US" sz="1600" b="1" i="1" dirty="0">
                <a:solidFill>
                  <a:srgbClr val="000000"/>
                </a:solidFill>
                <a:latin typeface="Calibri" panose="020F0502020204030204" pitchFamily="34" charset="0"/>
                <a:cs typeface="Times New Roman" pitchFamily="18" charset="0"/>
              </a:rPr>
              <a:t>following would you most support as an approach to dealing with America’s health care system?” </a:t>
            </a:r>
          </a:p>
        </p:txBody>
      </p:sp>
      <p:sp>
        <p:nvSpPr>
          <p:cNvPr id="6" name="Rectangle 5"/>
          <p:cNvSpPr/>
          <p:nvPr/>
        </p:nvSpPr>
        <p:spPr>
          <a:xfrm>
            <a:off x="1624701" y="1821964"/>
            <a:ext cx="7280370" cy="58477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1600" b="1" i="1" kern="0" dirty="0">
                <a:solidFill>
                  <a:srgbClr val="FFFFFF"/>
                </a:solidFill>
                <a:latin typeface="Calibri" panose="020F0502020204030204" pitchFamily="34" charset="0"/>
                <a:cs typeface="Times New Roman" pitchFamily="18" charset="0"/>
              </a:rPr>
              <a:t>Keep what works and fix what is broken by allowing personalized health insurance options that offer more flexibility and trusting people to make their own decisions.</a:t>
            </a:r>
          </a:p>
        </p:txBody>
      </p:sp>
      <p:sp>
        <p:nvSpPr>
          <p:cNvPr id="7" name="TextBox 6"/>
          <p:cNvSpPr txBox="1"/>
          <p:nvPr/>
        </p:nvSpPr>
        <p:spPr>
          <a:xfrm>
            <a:off x="108713" y="1698854"/>
            <a:ext cx="1538162" cy="830997"/>
          </a:xfrm>
          <a:prstGeom prst="rect">
            <a:avLst/>
          </a:prstGeom>
          <a:noFill/>
        </p:spPr>
        <p:txBody>
          <a:bodyPr wrap="square" rtlCol="0">
            <a:spAutoFit/>
          </a:bodyPr>
          <a:lstStyle/>
          <a:p>
            <a:pPr algn="ctr"/>
            <a:r>
              <a:rPr lang="en-US" sz="4800" b="1" dirty="0">
                <a:solidFill>
                  <a:srgbClr val="002060"/>
                </a:solidFill>
                <a:effectLst>
                  <a:outerShdw blurRad="38100" dist="38100" dir="2700000" algn="tl">
                    <a:srgbClr val="000000">
                      <a:alpha val="43137"/>
                    </a:srgbClr>
                  </a:outerShdw>
                </a:effectLst>
                <a:latin typeface="Calibri" panose="020F0502020204030204" pitchFamily="34" charset="0"/>
                <a:cs typeface="Times New Roman" pitchFamily="18" charset="0"/>
              </a:rPr>
              <a:t>53%</a:t>
            </a:r>
          </a:p>
        </p:txBody>
      </p:sp>
      <p:sp>
        <p:nvSpPr>
          <p:cNvPr id="9" name="Rectangle 8"/>
          <p:cNvSpPr/>
          <p:nvPr/>
        </p:nvSpPr>
        <p:spPr>
          <a:xfrm>
            <a:off x="1624702" y="3739550"/>
            <a:ext cx="7280369" cy="584775"/>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1600" b="1" i="1" kern="0" dirty="0">
                <a:solidFill>
                  <a:schemeClr val="bg1"/>
                </a:solidFill>
                <a:latin typeface="Calibri" panose="020F0502020204030204" pitchFamily="34" charset="0"/>
                <a:cs typeface="Times New Roman" pitchFamily="18" charset="0"/>
              </a:rPr>
              <a:t>Supplement the current system by offering a government-run insurance plan on the</a:t>
            </a:r>
          </a:p>
          <a:p>
            <a:pPr algn="ctr">
              <a:defRPr/>
            </a:pPr>
            <a:r>
              <a:rPr lang="en-US" sz="1600" b="1" i="1" kern="0" dirty="0">
                <a:solidFill>
                  <a:schemeClr val="bg1"/>
                </a:solidFill>
                <a:latin typeface="Calibri" panose="020F0502020204030204" pitchFamily="34" charset="0"/>
                <a:cs typeface="Times New Roman" pitchFamily="18" charset="0"/>
              </a:rPr>
              <a:t>Obamacare health insurance exchange that would compete with private insurance.</a:t>
            </a:r>
          </a:p>
        </p:txBody>
      </p:sp>
      <p:sp>
        <p:nvSpPr>
          <p:cNvPr id="11" name="TextBox 10"/>
          <p:cNvSpPr txBox="1"/>
          <p:nvPr/>
        </p:nvSpPr>
        <p:spPr>
          <a:xfrm>
            <a:off x="108713" y="3616439"/>
            <a:ext cx="1538162" cy="830997"/>
          </a:xfrm>
          <a:prstGeom prst="rect">
            <a:avLst/>
          </a:prstGeom>
          <a:noFill/>
        </p:spPr>
        <p:txBody>
          <a:bodyPr wrap="square" rtlCol="0">
            <a:spAutoFit/>
          </a:bodyPr>
          <a:lstStyle/>
          <a:p>
            <a:pPr algn="ctr"/>
            <a:r>
              <a:rPr lang="en-US" sz="4800" b="1" dirty="0">
                <a:solidFill>
                  <a:srgbClr val="006600"/>
                </a:solidFill>
                <a:effectLst>
                  <a:outerShdw blurRad="38100" dist="38100" dir="2700000" algn="tl">
                    <a:srgbClr val="000000">
                      <a:alpha val="43137"/>
                    </a:srgbClr>
                  </a:outerShdw>
                </a:effectLst>
                <a:latin typeface="Calibri" panose="020F0502020204030204" pitchFamily="34" charset="0"/>
                <a:cs typeface="Times New Roman" pitchFamily="18" charset="0"/>
              </a:rPr>
              <a:t>16%</a:t>
            </a:r>
          </a:p>
        </p:txBody>
      </p:sp>
      <p:sp>
        <p:nvSpPr>
          <p:cNvPr id="12" name="Rectangle 11"/>
          <p:cNvSpPr/>
          <p:nvPr/>
        </p:nvSpPr>
        <p:spPr>
          <a:xfrm>
            <a:off x="1624703" y="2759918"/>
            <a:ext cx="7280367" cy="584775"/>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1600" b="1" i="1" kern="0" dirty="0">
                <a:solidFill>
                  <a:schemeClr val="bg1"/>
                </a:solidFill>
                <a:latin typeface="Calibri" panose="020F0502020204030204" pitchFamily="34" charset="0"/>
                <a:cs typeface="Times New Roman" pitchFamily="18" charset="0"/>
              </a:rPr>
              <a:t>Completely replace the current system by ending private insurance and </a:t>
            </a:r>
          </a:p>
          <a:p>
            <a:pPr algn="ctr">
              <a:defRPr/>
            </a:pPr>
            <a:r>
              <a:rPr lang="en-US" sz="1600" b="1" i="1" kern="0" dirty="0">
                <a:solidFill>
                  <a:schemeClr val="bg1"/>
                </a:solidFill>
                <a:latin typeface="Calibri" panose="020F0502020204030204" pitchFamily="34" charset="0"/>
                <a:cs typeface="Times New Roman" pitchFamily="18" charset="0"/>
              </a:rPr>
              <a:t>moving all Americans into the same government-run health insurance plan.</a:t>
            </a:r>
          </a:p>
        </p:txBody>
      </p:sp>
      <p:sp>
        <p:nvSpPr>
          <p:cNvPr id="13" name="TextBox 12"/>
          <p:cNvSpPr txBox="1"/>
          <p:nvPr/>
        </p:nvSpPr>
        <p:spPr>
          <a:xfrm>
            <a:off x="108712" y="2636807"/>
            <a:ext cx="1538164" cy="830997"/>
          </a:xfrm>
          <a:prstGeom prst="rect">
            <a:avLst/>
          </a:prstGeom>
          <a:noFill/>
        </p:spPr>
        <p:txBody>
          <a:bodyPr wrap="square" rtlCol="0">
            <a:spAutoFit/>
          </a:bodyPr>
          <a:lstStyle/>
          <a:p>
            <a:pPr algn="ctr"/>
            <a:r>
              <a:rPr lang="en-US" sz="4800" b="1" dirty="0">
                <a:solidFill>
                  <a:srgbClr val="C00000"/>
                </a:solidFill>
                <a:effectLst>
                  <a:outerShdw blurRad="38100" dist="38100" dir="2700000" algn="tl">
                    <a:srgbClr val="000000">
                      <a:alpha val="43137"/>
                    </a:srgbClr>
                  </a:outerShdw>
                </a:effectLst>
                <a:latin typeface="Calibri" panose="020F0502020204030204" pitchFamily="34" charset="0"/>
                <a:cs typeface="Times New Roman" pitchFamily="18" charset="0"/>
              </a:rPr>
              <a:t>16%</a:t>
            </a:r>
          </a:p>
        </p:txBody>
      </p:sp>
      <p:sp>
        <p:nvSpPr>
          <p:cNvPr id="16" name="Rectangle 15"/>
          <p:cNvSpPr/>
          <p:nvPr/>
        </p:nvSpPr>
        <p:spPr>
          <a:xfrm>
            <a:off x="1624705" y="4824039"/>
            <a:ext cx="7280363" cy="338554"/>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1600" b="1" i="1" kern="0" dirty="0">
                <a:solidFill>
                  <a:srgbClr val="FFFFFF"/>
                </a:solidFill>
                <a:latin typeface="Calibri" panose="020F0502020204030204" pitchFamily="34" charset="0"/>
                <a:cs typeface="Times New Roman" pitchFamily="18" charset="0"/>
              </a:rPr>
              <a:t>America’s health care system should stay the same as it is now.</a:t>
            </a:r>
          </a:p>
        </p:txBody>
      </p:sp>
      <p:sp>
        <p:nvSpPr>
          <p:cNvPr id="17" name="TextBox 16"/>
          <p:cNvSpPr txBox="1"/>
          <p:nvPr/>
        </p:nvSpPr>
        <p:spPr>
          <a:xfrm>
            <a:off x="108712" y="4577818"/>
            <a:ext cx="1538164" cy="830997"/>
          </a:xfrm>
          <a:prstGeom prst="rect">
            <a:avLst/>
          </a:prstGeom>
          <a:noFill/>
        </p:spPr>
        <p:txBody>
          <a:bodyPr wrap="square" rtlCol="0">
            <a:spAutoFit/>
          </a:bodyPr>
          <a:lstStyle/>
          <a:p>
            <a:pPr algn="ctr"/>
            <a:r>
              <a:rPr lang="en-US" sz="4800" b="1" dirty="0">
                <a:solidFill>
                  <a:srgbClr val="7030A0"/>
                </a:solidFill>
                <a:effectLst>
                  <a:outerShdw blurRad="38100" dist="38100" dir="2700000" algn="tl">
                    <a:srgbClr val="000000">
                      <a:alpha val="43137"/>
                    </a:srgbClr>
                  </a:outerShdw>
                </a:effectLst>
                <a:latin typeface="Calibri" panose="020F0502020204030204" pitchFamily="34" charset="0"/>
                <a:cs typeface="Times New Roman" pitchFamily="18" charset="0"/>
              </a:rPr>
              <a:t>  8%</a:t>
            </a:r>
          </a:p>
        </p:txBody>
      </p:sp>
      <p:sp>
        <p:nvSpPr>
          <p:cNvPr id="2" name="Rectangle 1">
            <a:extLst>
              <a:ext uri="{FF2B5EF4-FFF2-40B4-BE49-F238E27FC236}">
                <a16:creationId xmlns:a16="http://schemas.microsoft.com/office/drawing/2014/main" id="{8FBB3C9E-5E10-47CF-9D91-F5896F8C7D65}"/>
              </a:ext>
            </a:extLst>
          </p:cNvPr>
          <p:cNvSpPr/>
          <p:nvPr/>
        </p:nvSpPr>
        <p:spPr>
          <a:xfrm>
            <a:off x="1624705" y="5683919"/>
            <a:ext cx="7280363" cy="338554"/>
          </a:xfrm>
          <a:prstGeom prst="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1600" b="1" i="1" kern="0" dirty="0">
                <a:solidFill>
                  <a:srgbClr val="FFFFFF"/>
                </a:solidFill>
                <a:latin typeface="Calibri" panose="020F0502020204030204" pitchFamily="34" charset="0"/>
                <a:cs typeface="Times New Roman" pitchFamily="18" charset="0"/>
              </a:rPr>
              <a:t>Something else should be done.</a:t>
            </a:r>
          </a:p>
        </p:txBody>
      </p:sp>
      <p:sp>
        <p:nvSpPr>
          <p:cNvPr id="10" name="TextBox 9">
            <a:extLst>
              <a:ext uri="{FF2B5EF4-FFF2-40B4-BE49-F238E27FC236}">
                <a16:creationId xmlns:a16="http://schemas.microsoft.com/office/drawing/2014/main" id="{A1593274-4AD2-47C5-9A44-29F6D0E890D3}"/>
              </a:ext>
            </a:extLst>
          </p:cNvPr>
          <p:cNvSpPr txBox="1"/>
          <p:nvPr/>
        </p:nvSpPr>
        <p:spPr>
          <a:xfrm>
            <a:off x="108712" y="5437698"/>
            <a:ext cx="1538164" cy="830997"/>
          </a:xfrm>
          <a:prstGeom prst="rect">
            <a:avLst/>
          </a:prstGeom>
          <a:noFill/>
        </p:spPr>
        <p:txBody>
          <a:bodyPr wrap="square" rtlCol="0">
            <a:spAutoFit/>
          </a:bodyPr>
          <a:lstStyle/>
          <a:p>
            <a:pPr algn="ctr"/>
            <a:r>
              <a:rPr lang="en-US" sz="48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cs typeface="Times New Roman" pitchFamily="18" charset="0"/>
              </a:rPr>
              <a:t>  7%</a:t>
            </a:r>
          </a:p>
        </p:txBody>
      </p:sp>
    </p:spTree>
    <p:extLst>
      <p:ext uri="{BB962C8B-B14F-4D97-AF65-F5344CB8AC3E}">
        <p14:creationId xmlns:p14="http://schemas.microsoft.com/office/powerpoint/2010/main" val="2800691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422" y="1659285"/>
            <a:ext cx="6871156" cy="353943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Calibri" panose="020F0502020204030204" pitchFamily="34" charset="0"/>
                <a:ea typeface="+mn-ea"/>
                <a:cs typeface="Times New Roman" pitchFamily="18" charset="0"/>
              </a:rPr>
              <a:t>“Now you will read some pairs of statements about the health care system. After each pair of statements, please indicate the statement that comes closer to your own point of view. Although you may agree with both statements or agree with neither statement, please choose the one that comes closer to your own point of view.” </a:t>
            </a:r>
          </a:p>
        </p:txBody>
      </p:sp>
      <p:sp>
        <p:nvSpPr>
          <p:cNvPr id="3" name="TextBox 2"/>
          <p:cNvSpPr txBox="1"/>
          <p:nvPr/>
        </p:nvSpPr>
        <p:spPr>
          <a:xfrm>
            <a:off x="0" y="141111"/>
            <a:ext cx="9144000"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Combat Message Development: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dirty="0">
                <a:solidFill>
                  <a:srgbClr val="000000"/>
                </a:solidFill>
                <a:latin typeface="Calibri" panose="020F0502020204030204" pitchFamily="34" charset="0"/>
                <a:cs typeface="Times New Roman" pitchFamily="18" charset="0"/>
              </a:rPr>
              <a:t>T</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he U.S. Health Care System</a:t>
            </a:r>
          </a:p>
        </p:txBody>
      </p:sp>
    </p:spTree>
    <p:extLst>
      <p:ext uri="{BB962C8B-B14F-4D97-AF65-F5344CB8AC3E}">
        <p14:creationId xmlns:p14="http://schemas.microsoft.com/office/powerpoint/2010/main" val="608747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8832"/>
            <a:ext cx="914400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The three clear winners: Empowering health care workers,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fixing a broken system, and the personalization of health care.</a:t>
            </a:r>
          </a:p>
        </p:txBody>
      </p:sp>
      <p:graphicFrame>
        <p:nvGraphicFramePr>
          <p:cNvPr id="4" name="Table 3">
            <a:extLst>
              <a:ext uri="{FF2B5EF4-FFF2-40B4-BE49-F238E27FC236}">
                <a16:creationId xmlns:a16="http://schemas.microsoft.com/office/drawing/2014/main" id="{CA5328DE-1523-44A7-BCD1-FE607BA2DDF0}"/>
              </a:ext>
            </a:extLst>
          </p:cNvPr>
          <p:cNvGraphicFramePr>
            <a:graphicFrameLocks noGrp="1"/>
          </p:cNvGraphicFramePr>
          <p:nvPr>
            <p:extLst>
              <p:ext uri="{D42A27DB-BD31-4B8C-83A1-F6EECF244321}">
                <p14:modId xmlns:p14="http://schemas.microsoft.com/office/powerpoint/2010/main" val="511226622"/>
              </p:ext>
            </p:extLst>
          </p:nvPr>
        </p:nvGraphicFramePr>
        <p:xfrm>
          <a:off x="292379" y="908477"/>
          <a:ext cx="8559242" cy="5241002"/>
        </p:xfrm>
        <a:graphic>
          <a:graphicData uri="http://schemas.openxmlformats.org/drawingml/2006/table">
            <a:tbl>
              <a:tblPr firstRow="1" bandRow="1">
                <a:tableStyleId>{2D5ABB26-0587-4C30-8999-92F81FD0307C}</a:tableStyleId>
              </a:tblPr>
              <a:tblGrid>
                <a:gridCol w="7461962">
                  <a:extLst>
                    <a:ext uri="{9D8B030D-6E8A-4147-A177-3AD203B41FA5}">
                      <a16:colId xmlns:a16="http://schemas.microsoft.com/office/drawing/2014/main" val="711781361"/>
                    </a:ext>
                  </a:extLst>
                </a:gridCol>
                <a:gridCol w="1097280">
                  <a:extLst>
                    <a:ext uri="{9D8B030D-6E8A-4147-A177-3AD203B41FA5}">
                      <a16:colId xmlns:a16="http://schemas.microsoft.com/office/drawing/2014/main" val="1296746023"/>
                    </a:ext>
                  </a:extLst>
                </a:gridCol>
              </a:tblGrid>
              <a:tr h="850993">
                <a:tc>
                  <a:txBody>
                    <a:bodyPr/>
                    <a:lstStyle/>
                    <a:p>
                      <a:r>
                        <a:rPr lang="en-US" sz="2000" i="1" kern="1200" dirty="0">
                          <a:solidFill>
                            <a:srgbClr val="002060"/>
                          </a:solidFill>
                          <a:effectLst/>
                          <a:latin typeface="Calibri" panose="020F0502020204030204" pitchFamily="34" charset="0"/>
                          <a:ea typeface="+mn-ea"/>
                          <a:cs typeface="Calibri" panose="020F0502020204030204" pitchFamily="34" charset="0"/>
                        </a:rPr>
                        <a:t>We should be enacting policies that empower doctors, nurses, and health care innovators to provide health care centered around patients.^</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3000" b="1" dirty="0">
                          <a:solidFill>
                            <a:srgbClr val="002060"/>
                          </a:solidFill>
                          <a:latin typeface="Calibri" panose="020F0502020204030204" pitchFamily="34" charset="0"/>
                          <a:cs typeface="Calibri" panose="020F0502020204030204" pitchFamily="34" charset="0"/>
                        </a:rPr>
                        <a:t>82%</a:t>
                      </a:r>
                    </a:p>
                  </a:txBody>
                  <a:tcPr marL="18288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26038950"/>
                  </a:ext>
                </a:extLst>
              </a:tr>
              <a:tr h="622817">
                <a:tc>
                  <a:txBody>
                    <a:bodyPr/>
                    <a:lstStyle/>
                    <a:p>
                      <a:r>
                        <a:rPr lang="en-US" sz="2000" i="1" kern="1200" dirty="0">
                          <a:solidFill>
                            <a:srgbClr val="C00000"/>
                          </a:solidFill>
                          <a:effectLst/>
                          <a:latin typeface="Calibri" panose="020F0502020204030204" pitchFamily="34" charset="0"/>
                          <a:ea typeface="+mn-ea"/>
                          <a:cs typeface="Calibri" panose="020F0502020204030204" pitchFamily="34" charset="0"/>
                        </a:rPr>
                        <a:t>We should be enacting policies that give the government greater authority to manage and provide health care.^</a:t>
                      </a: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r>
                        <a:rPr lang="en-US" sz="3000" b="1" dirty="0">
                          <a:solidFill>
                            <a:srgbClr val="C00000"/>
                          </a:solidFill>
                          <a:latin typeface="Calibri" panose="020F0502020204030204" pitchFamily="34" charset="0"/>
                          <a:cs typeface="Calibri" panose="020F0502020204030204" pitchFamily="34" charset="0"/>
                        </a:rPr>
                        <a:t>18%</a:t>
                      </a:r>
                    </a:p>
                  </a:txBody>
                  <a:tcPr marL="18288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5646740"/>
                  </a:ext>
                </a:extLst>
              </a:tr>
              <a:tr h="761221">
                <a:tc>
                  <a:txBody>
                    <a:bodyPr/>
                    <a:lstStyle/>
                    <a:p>
                      <a:pPr lvl="0"/>
                      <a:r>
                        <a:rPr lang="en-US" sz="2000" i="1" kern="1200" dirty="0">
                          <a:solidFill>
                            <a:srgbClr val="002060"/>
                          </a:solidFill>
                          <a:effectLst/>
                          <a:latin typeface="Calibri" panose="020F0502020204030204" pitchFamily="34" charset="0"/>
                          <a:ea typeface="+mn-ea"/>
                          <a:cs typeface="Calibri" panose="020F0502020204030204" pitchFamily="34" charset="0"/>
                        </a:rPr>
                        <a:t>Health care is very personal, so I should be able to choose the health care coverage that’s right for me.</a:t>
                      </a:r>
                    </a:p>
                  </a:txBody>
                  <a:tcPr marR="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3000" b="1" dirty="0">
                          <a:solidFill>
                            <a:srgbClr val="002060"/>
                          </a:solidFill>
                          <a:latin typeface="Calibri" panose="020F0502020204030204" pitchFamily="34" charset="0"/>
                          <a:cs typeface="Calibri" panose="020F0502020204030204" pitchFamily="34" charset="0"/>
                        </a:rPr>
                        <a:t>73%</a:t>
                      </a:r>
                    </a:p>
                  </a:txBody>
                  <a:tcPr marL="18288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21849607"/>
                  </a:ext>
                </a:extLst>
              </a:tr>
              <a:tr h="761221">
                <a:tc>
                  <a:txBody>
                    <a:bodyPr/>
                    <a:lstStyle/>
                    <a:p>
                      <a:r>
                        <a:rPr lang="en-US" sz="2000" i="1" kern="1200" dirty="0">
                          <a:solidFill>
                            <a:srgbClr val="C00000"/>
                          </a:solidFill>
                          <a:effectLst/>
                          <a:latin typeface="Calibri" panose="020F0502020204030204" pitchFamily="34" charset="0"/>
                          <a:ea typeface="+mn-ea"/>
                          <a:cs typeface="Calibri" panose="020F0502020204030204" pitchFamily="34" charset="0"/>
                        </a:rPr>
                        <a:t>Health care is a public responsibility, so every American should be enrolled in the same government plan offering the same coverage.</a:t>
                      </a:r>
                    </a:p>
                  </a:txBody>
                  <a:tcPr marR="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r>
                        <a:rPr lang="en-US" sz="3000" b="1" dirty="0">
                          <a:solidFill>
                            <a:srgbClr val="C00000"/>
                          </a:solidFill>
                          <a:latin typeface="Calibri" panose="020F0502020204030204" pitchFamily="34" charset="0"/>
                          <a:cs typeface="Calibri" panose="020F0502020204030204" pitchFamily="34" charset="0"/>
                        </a:rPr>
                        <a:t>27%</a:t>
                      </a:r>
                    </a:p>
                  </a:txBody>
                  <a:tcPr marL="18288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6047497"/>
                  </a:ext>
                </a:extLst>
              </a:tr>
              <a:tr h="850993">
                <a:tc>
                  <a:txBody>
                    <a:bodyPr/>
                    <a:lstStyle/>
                    <a:p>
                      <a:pPr lvl="0"/>
                      <a:r>
                        <a:rPr lang="en-US" sz="2000" i="1" kern="1200" dirty="0">
                          <a:solidFill>
                            <a:srgbClr val="002060"/>
                          </a:solidFill>
                          <a:effectLst/>
                          <a:latin typeface="Calibri" panose="020F0502020204030204" pitchFamily="34" charset="0"/>
                          <a:ea typeface="+mn-ea"/>
                          <a:cs typeface="Calibri" panose="020F0502020204030204" pitchFamily="34" charset="0"/>
                        </a:rPr>
                        <a:t>Health care is too important to let politicians we cannot trust design a new system from scratch; instead we should keep what works and fix what’s broken.^^</a:t>
                      </a:r>
                    </a:p>
                  </a:txBody>
                  <a:tcPr marR="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3000" b="1" dirty="0">
                          <a:solidFill>
                            <a:srgbClr val="002060"/>
                          </a:solidFill>
                          <a:latin typeface="Calibri" panose="020F0502020204030204" pitchFamily="34" charset="0"/>
                          <a:cs typeface="Calibri" panose="020F0502020204030204" pitchFamily="34" charset="0"/>
                        </a:rPr>
                        <a:t>71%</a:t>
                      </a:r>
                    </a:p>
                  </a:txBody>
                  <a:tcPr marL="18288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74022790"/>
                  </a:ext>
                </a:extLst>
              </a:tr>
              <a:tr h="850993">
                <a:tc>
                  <a:txBody>
                    <a:bodyPr/>
                    <a:lstStyle/>
                    <a:p>
                      <a:r>
                        <a:rPr lang="en-US" sz="2000" i="1" kern="1200" dirty="0">
                          <a:solidFill>
                            <a:srgbClr val="C00000"/>
                          </a:solidFill>
                          <a:effectLst/>
                          <a:latin typeface="Calibri" panose="020F0502020204030204" pitchFamily="34" charset="0"/>
                          <a:ea typeface="+mn-ea"/>
                          <a:cs typeface="Calibri" panose="020F0502020204030204" pitchFamily="34" charset="0"/>
                        </a:rPr>
                        <a:t>We need Washington to design a complete overhaul of our health care system; one that gives government the authority to ensure it is fair and more affordable.^^</a:t>
                      </a:r>
                    </a:p>
                  </a:txBody>
                  <a:tcPr marR="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r>
                        <a:rPr lang="en-US" sz="3000" b="1" dirty="0">
                          <a:solidFill>
                            <a:srgbClr val="C00000"/>
                          </a:solidFill>
                          <a:latin typeface="Calibri" panose="020F0502020204030204" pitchFamily="34" charset="0"/>
                          <a:cs typeface="Calibri" panose="020F0502020204030204" pitchFamily="34" charset="0"/>
                        </a:rPr>
                        <a:t>29%</a:t>
                      </a:r>
                    </a:p>
                  </a:txBody>
                  <a:tcPr marL="18288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8781765"/>
                  </a:ext>
                </a:extLst>
              </a:tr>
            </a:tbl>
          </a:graphicData>
        </a:graphic>
      </p:graphicFrame>
      <p:sp>
        <p:nvSpPr>
          <p:cNvPr id="5" name="TextBox 4">
            <a:extLst>
              <a:ext uri="{FF2B5EF4-FFF2-40B4-BE49-F238E27FC236}">
                <a16:creationId xmlns:a16="http://schemas.microsoft.com/office/drawing/2014/main" id="{5C5D6B6C-AB4D-49EE-BB5D-06F51CB030DF}"/>
              </a:ext>
            </a:extLst>
          </p:cNvPr>
          <p:cNvSpPr txBox="1"/>
          <p:nvPr/>
        </p:nvSpPr>
        <p:spPr>
          <a:xfrm>
            <a:off x="-45260" y="6345003"/>
            <a:ext cx="407197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^Split Sample A, N=</a:t>
            </a:r>
            <a:r>
              <a:rPr lang="en-US" sz="1200" i="1" dirty="0">
                <a:solidFill>
                  <a:srgbClr val="000000"/>
                </a:solidFill>
                <a:latin typeface="Calibri" panose="020F0502020204030204" pitchFamily="34" charset="0"/>
                <a:cs typeface="Times New Roman" panose="02020603050405020304" pitchFamily="18" charset="0"/>
              </a:rPr>
              <a:t>493</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 ^^Split Sample B, N=</a:t>
            </a:r>
            <a:r>
              <a:rPr lang="en-US" sz="1200" i="1" dirty="0">
                <a:solidFill>
                  <a:srgbClr val="000000"/>
                </a:solidFill>
                <a:latin typeface="Calibri" panose="020F0502020204030204" pitchFamily="34" charset="0"/>
                <a:cs typeface="Times New Roman" panose="02020603050405020304" pitchFamily="18" charset="0"/>
              </a:rPr>
              <a:t>507</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00465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1111"/>
            <a:ext cx="9144000" cy="138499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Break our way, but not as strong: Putting patients and doctors at the center of health care and arguing the government should never run the entire health care system</a:t>
            </a:r>
            <a:r>
              <a:rPr lang="en-US" sz="2800" b="1" dirty="0">
                <a:solidFill>
                  <a:srgbClr val="000000"/>
                </a:solidFill>
                <a:latin typeface="Calibri" panose="020F0502020204030204" pitchFamily="34" charset="0"/>
                <a:cs typeface="Times New Roman" pitchFamily="18" charset="0"/>
              </a:rPr>
              <a:t>.</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endParaRPr>
          </a:p>
        </p:txBody>
      </p:sp>
      <p:graphicFrame>
        <p:nvGraphicFramePr>
          <p:cNvPr id="5" name="Table 3">
            <a:extLst>
              <a:ext uri="{FF2B5EF4-FFF2-40B4-BE49-F238E27FC236}">
                <a16:creationId xmlns:a16="http://schemas.microsoft.com/office/drawing/2014/main" id="{FD64FDBC-F799-40F7-B755-1C66319F9271}"/>
              </a:ext>
            </a:extLst>
          </p:cNvPr>
          <p:cNvGraphicFramePr>
            <a:graphicFrameLocks noGrp="1"/>
          </p:cNvGraphicFramePr>
          <p:nvPr>
            <p:extLst>
              <p:ext uri="{D42A27DB-BD31-4B8C-83A1-F6EECF244321}">
                <p14:modId xmlns:p14="http://schemas.microsoft.com/office/powerpoint/2010/main" val="2573799576"/>
              </p:ext>
            </p:extLst>
          </p:nvPr>
        </p:nvGraphicFramePr>
        <p:xfrm>
          <a:off x="292379" y="1675867"/>
          <a:ext cx="8559242" cy="3657600"/>
        </p:xfrm>
        <a:graphic>
          <a:graphicData uri="http://schemas.openxmlformats.org/drawingml/2006/table">
            <a:tbl>
              <a:tblPr firstRow="1" bandRow="1">
                <a:tableStyleId>{2D5ABB26-0587-4C30-8999-92F81FD0307C}</a:tableStyleId>
              </a:tblPr>
              <a:tblGrid>
                <a:gridCol w="7461962">
                  <a:extLst>
                    <a:ext uri="{9D8B030D-6E8A-4147-A177-3AD203B41FA5}">
                      <a16:colId xmlns:a16="http://schemas.microsoft.com/office/drawing/2014/main" val="711781361"/>
                    </a:ext>
                  </a:extLst>
                </a:gridCol>
                <a:gridCol w="1097280">
                  <a:extLst>
                    <a:ext uri="{9D8B030D-6E8A-4147-A177-3AD203B41FA5}">
                      <a16:colId xmlns:a16="http://schemas.microsoft.com/office/drawing/2014/main" val="1296746023"/>
                    </a:ext>
                  </a:extLst>
                </a:gridCol>
              </a:tblGrid>
              <a:tr h="822960">
                <a:tc>
                  <a:txBody>
                    <a:bodyPr/>
                    <a:lstStyle/>
                    <a:p>
                      <a:r>
                        <a:rPr lang="en-US" sz="2000" i="1" kern="1200" dirty="0">
                          <a:solidFill>
                            <a:srgbClr val="002060"/>
                          </a:solidFill>
                          <a:effectLst/>
                          <a:latin typeface="Calibri" panose="020F0502020204030204" pitchFamily="34" charset="0"/>
                          <a:ea typeface="+mn-ea"/>
                          <a:cs typeface="Calibri" panose="020F0502020204030204" pitchFamily="34" charset="0"/>
                        </a:rPr>
                        <a:t>The current health care system treats government and insurance companies like they are the customer. We need to put patients </a:t>
                      </a:r>
                    </a:p>
                    <a:p>
                      <a:r>
                        <a:rPr lang="en-US" sz="2000" i="1" kern="1200" dirty="0">
                          <a:solidFill>
                            <a:srgbClr val="002060"/>
                          </a:solidFill>
                          <a:effectLst/>
                          <a:latin typeface="Calibri" panose="020F0502020204030204" pitchFamily="34" charset="0"/>
                          <a:ea typeface="+mn-ea"/>
                          <a:cs typeface="Calibri" panose="020F0502020204030204" pitchFamily="34" charset="0"/>
                        </a:rPr>
                        <a:t>and doctors at the center by giving them more control.^^</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3000" b="1" dirty="0">
                          <a:solidFill>
                            <a:srgbClr val="002060"/>
                          </a:solidFill>
                          <a:latin typeface="Calibri" panose="020F0502020204030204" pitchFamily="34" charset="0"/>
                          <a:cs typeface="Calibri" panose="020F0502020204030204" pitchFamily="34" charset="0"/>
                        </a:rPr>
                        <a:t>60%</a:t>
                      </a:r>
                    </a:p>
                  </a:txBody>
                  <a:tcPr marL="18288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26038950"/>
                  </a:ext>
                </a:extLst>
              </a:tr>
              <a:tr h="822960">
                <a:tc>
                  <a:txBody>
                    <a:bodyPr/>
                    <a:lstStyle/>
                    <a:p>
                      <a:r>
                        <a:rPr lang="en-US" sz="2000" i="1" kern="1200" dirty="0">
                          <a:solidFill>
                            <a:srgbClr val="C00000"/>
                          </a:solidFill>
                          <a:effectLst/>
                          <a:latin typeface="Calibri" panose="020F0502020204030204" pitchFamily="34" charset="0"/>
                          <a:ea typeface="+mn-ea"/>
                          <a:cs typeface="Calibri" panose="020F0502020204030204" pitchFamily="34" charset="0"/>
                        </a:rPr>
                        <a:t>We need the federal government to manage health care by limiting payments to medical providers to reduce costs and ensure everyone has the same basic level of coverage.^^</a:t>
                      </a: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r>
                        <a:rPr lang="en-US" sz="3000" b="1" dirty="0">
                          <a:solidFill>
                            <a:srgbClr val="C00000"/>
                          </a:solidFill>
                          <a:latin typeface="Calibri" panose="020F0502020204030204" pitchFamily="34" charset="0"/>
                          <a:cs typeface="Calibri" panose="020F0502020204030204" pitchFamily="34" charset="0"/>
                        </a:rPr>
                        <a:t>40%</a:t>
                      </a:r>
                    </a:p>
                  </a:txBody>
                  <a:tcPr marL="18288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5646740"/>
                  </a:ext>
                </a:extLst>
              </a:tr>
              <a:tr h="822960">
                <a:tc>
                  <a:txBody>
                    <a:bodyPr/>
                    <a:lstStyle/>
                    <a:p>
                      <a:pPr lvl="0"/>
                      <a:r>
                        <a:rPr lang="en-US" sz="2000" i="1" kern="1200" dirty="0">
                          <a:solidFill>
                            <a:srgbClr val="002060"/>
                          </a:solidFill>
                          <a:effectLst/>
                          <a:latin typeface="Calibri" panose="020F0502020204030204" pitchFamily="34" charset="0"/>
                          <a:ea typeface="+mn-ea"/>
                          <a:cs typeface="Calibri" panose="020F0502020204030204" pitchFamily="34" charset="0"/>
                        </a:rPr>
                        <a:t>The government should never run all of health care because everything Washington does always ends up costing more and delivering less.^</a:t>
                      </a:r>
                    </a:p>
                  </a:txBody>
                  <a:tcPr marR="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3000" b="1" dirty="0">
                          <a:solidFill>
                            <a:srgbClr val="002060"/>
                          </a:solidFill>
                          <a:latin typeface="Calibri" panose="020F0502020204030204" pitchFamily="34" charset="0"/>
                          <a:cs typeface="Calibri" panose="020F0502020204030204" pitchFamily="34" charset="0"/>
                        </a:rPr>
                        <a:t>56%</a:t>
                      </a:r>
                    </a:p>
                  </a:txBody>
                  <a:tcPr marL="18288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21849607"/>
                  </a:ext>
                </a:extLst>
              </a:tr>
              <a:tr h="822960">
                <a:tc>
                  <a:txBody>
                    <a:bodyPr/>
                    <a:lstStyle/>
                    <a:p>
                      <a:r>
                        <a:rPr lang="en-US" sz="2000" i="1" kern="1200" dirty="0">
                          <a:solidFill>
                            <a:srgbClr val="C00000"/>
                          </a:solidFill>
                          <a:effectLst/>
                          <a:latin typeface="Calibri" panose="020F0502020204030204" pitchFamily="34" charset="0"/>
                          <a:ea typeface="+mn-ea"/>
                          <a:cs typeface="Calibri" panose="020F0502020204030204" pitchFamily="34" charset="0"/>
                        </a:rPr>
                        <a:t>Health care is better run by the federal government because only the government can guarantee we all get affordable coverage.^</a:t>
                      </a:r>
                    </a:p>
                  </a:txBody>
                  <a:tcPr marR="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r>
                        <a:rPr lang="en-US" sz="3000" b="1" dirty="0">
                          <a:solidFill>
                            <a:srgbClr val="C00000"/>
                          </a:solidFill>
                          <a:latin typeface="Calibri" panose="020F0502020204030204" pitchFamily="34" charset="0"/>
                          <a:cs typeface="Calibri" panose="020F0502020204030204" pitchFamily="34" charset="0"/>
                        </a:rPr>
                        <a:t>44%</a:t>
                      </a:r>
                    </a:p>
                  </a:txBody>
                  <a:tcPr marL="18288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6047497"/>
                  </a:ext>
                </a:extLst>
              </a:tr>
            </a:tbl>
          </a:graphicData>
        </a:graphic>
      </p:graphicFrame>
      <p:sp>
        <p:nvSpPr>
          <p:cNvPr id="6" name="TextBox 5">
            <a:extLst>
              <a:ext uri="{FF2B5EF4-FFF2-40B4-BE49-F238E27FC236}">
                <a16:creationId xmlns:a16="http://schemas.microsoft.com/office/drawing/2014/main" id="{AD16760F-EE1E-471C-8710-315E1E67D599}"/>
              </a:ext>
            </a:extLst>
          </p:cNvPr>
          <p:cNvSpPr txBox="1"/>
          <p:nvPr/>
        </p:nvSpPr>
        <p:spPr>
          <a:xfrm>
            <a:off x="-45260" y="6345003"/>
            <a:ext cx="407197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^Split Sample A, N=</a:t>
            </a:r>
            <a:r>
              <a:rPr lang="en-US" sz="1200" i="1" dirty="0">
                <a:solidFill>
                  <a:srgbClr val="000000"/>
                </a:solidFill>
                <a:latin typeface="Calibri" panose="020F0502020204030204" pitchFamily="34" charset="0"/>
                <a:cs typeface="Times New Roman" panose="02020603050405020304" pitchFamily="18" charset="0"/>
              </a:rPr>
              <a:t>493</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 ^^Split Sample B, N=</a:t>
            </a:r>
            <a:r>
              <a:rPr lang="en-US" sz="1200" i="1" dirty="0">
                <a:solidFill>
                  <a:srgbClr val="000000"/>
                </a:solidFill>
                <a:latin typeface="Calibri" panose="020F0502020204030204" pitchFamily="34" charset="0"/>
                <a:cs typeface="Times New Roman" panose="02020603050405020304" pitchFamily="18" charset="0"/>
              </a:rPr>
              <a:t>507</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30577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716617625"/>
              </p:ext>
            </p:extLst>
          </p:nvPr>
        </p:nvGraphicFramePr>
        <p:xfrm>
          <a:off x="0" y="2131273"/>
          <a:ext cx="4371108" cy="44805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0" y="1640141"/>
            <a:ext cx="3886200"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Overall</a:t>
            </a:r>
          </a:p>
        </p:txBody>
      </p:sp>
      <p:sp>
        <p:nvSpPr>
          <p:cNvPr id="8" name="TextBox 7"/>
          <p:cNvSpPr txBox="1"/>
          <p:nvPr/>
        </p:nvSpPr>
        <p:spPr>
          <a:xfrm>
            <a:off x="3886200" y="1640141"/>
            <a:ext cx="5257800"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By Party</a:t>
            </a:r>
          </a:p>
        </p:txBody>
      </p:sp>
      <p:cxnSp>
        <p:nvCxnSpPr>
          <p:cNvPr id="14" name="Straight Connector 13"/>
          <p:cNvCxnSpPr/>
          <p:nvPr/>
        </p:nvCxnSpPr>
        <p:spPr>
          <a:xfrm>
            <a:off x="3886200" y="1867400"/>
            <a:ext cx="0" cy="4433500"/>
          </a:xfrm>
          <a:prstGeom prst="line">
            <a:avLst/>
          </a:prstGeom>
          <a:noFill/>
          <a:ln w="9525" cap="flat" cmpd="sng" algn="ctr">
            <a:solidFill>
              <a:srgbClr val="000000"/>
            </a:solidFill>
            <a:prstDash val="solid"/>
          </a:ln>
          <a:effectLst/>
        </p:spPr>
      </p:cxnSp>
      <p:sp>
        <p:nvSpPr>
          <p:cNvPr id="16" name="TextBox 15"/>
          <p:cNvSpPr txBox="1"/>
          <p:nvPr/>
        </p:nvSpPr>
        <p:spPr>
          <a:xfrm>
            <a:off x="0" y="141111"/>
            <a:ext cx="91440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Three-quarters of voters reject “Certificate of Need” laws. </a:t>
            </a:r>
          </a:p>
        </p:txBody>
      </p:sp>
      <p:graphicFrame>
        <p:nvGraphicFramePr>
          <p:cNvPr id="12" name="Chart 11"/>
          <p:cNvGraphicFramePr/>
          <p:nvPr>
            <p:extLst>
              <p:ext uri="{D42A27DB-BD31-4B8C-83A1-F6EECF244321}">
                <p14:modId xmlns:p14="http://schemas.microsoft.com/office/powerpoint/2010/main" val="4145158472"/>
              </p:ext>
            </p:extLst>
          </p:nvPr>
        </p:nvGraphicFramePr>
        <p:xfrm>
          <a:off x="3886200" y="1867400"/>
          <a:ext cx="5257800" cy="474444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056319" y="1902023"/>
            <a:ext cx="74428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+64</a:t>
            </a:r>
          </a:p>
        </p:txBody>
      </p:sp>
      <p:sp>
        <p:nvSpPr>
          <p:cNvPr id="21" name="TextBox 20"/>
          <p:cNvSpPr txBox="1"/>
          <p:nvPr/>
        </p:nvSpPr>
        <p:spPr>
          <a:xfrm>
            <a:off x="6113719" y="1902023"/>
            <a:ext cx="74428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+54</a:t>
            </a:r>
          </a:p>
        </p:txBody>
      </p:sp>
      <p:sp>
        <p:nvSpPr>
          <p:cNvPr id="22" name="TextBox 21"/>
          <p:cNvSpPr txBox="1"/>
          <p:nvPr/>
        </p:nvSpPr>
        <p:spPr>
          <a:xfrm>
            <a:off x="8247319" y="1902023"/>
            <a:ext cx="74428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+30</a:t>
            </a:r>
          </a:p>
        </p:txBody>
      </p:sp>
      <p:sp>
        <p:nvSpPr>
          <p:cNvPr id="23" name="TextBox 22"/>
          <p:cNvSpPr txBox="1"/>
          <p:nvPr/>
        </p:nvSpPr>
        <p:spPr>
          <a:xfrm>
            <a:off x="5105400" y="1902023"/>
            <a:ext cx="74428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+70</a:t>
            </a:r>
          </a:p>
        </p:txBody>
      </p:sp>
      <p:sp>
        <p:nvSpPr>
          <p:cNvPr id="24" name="TextBox 23"/>
          <p:cNvSpPr txBox="1"/>
          <p:nvPr/>
        </p:nvSpPr>
        <p:spPr>
          <a:xfrm>
            <a:off x="7239000" y="1902023"/>
            <a:ext cx="74428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+52</a:t>
            </a:r>
          </a:p>
        </p:txBody>
      </p:sp>
      <p:sp>
        <p:nvSpPr>
          <p:cNvPr id="15" name="Rectangle 14">
            <a:extLst>
              <a:ext uri="{FF2B5EF4-FFF2-40B4-BE49-F238E27FC236}">
                <a16:creationId xmlns:a16="http://schemas.microsoft.com/office/drawing/2014/main" id="{E913C36A-B16A-4AEB-89E5-BA26CF00372C}"/>
              </a:ext>
            </a:extLst>
          </p:cNvPr>
          <p:cNvSpPr/>
          <p:nvPr/>
        </p:nvSpPr>
        <p:spPr>
          <a:xfrm rot="10800000" flipV="1">
            <a:off x="0" y="709050"/>
            <a:ext cx="9144000" cy="784830"/>
          </a:xfrm>
          <a:prstGeom prst="rect">
            <a:avLst/>
          </a:prstGeom>
        </p:spPr>
        <p:txBody>
          <a:bodyPr wrap="square" anchor="ctr">
            <a:spAutoFit/>
          </a:bodyPr>
          <a:lstStyle/>
          <a:p>
            <a:pPr algn="ctr" fontAlgn="base">
              <a:spcBef>
                <a:spcPct val="0"/>
              </a:spcBef>
              <a:spcAft>
                <a:spcPct val="0"/>
              </a:spcAft>
            </a:pPr>
            <a:r>
              <a:rPr lang="en-US" sz="1500" b="1" i="1" dirty="0">
                <a:solidFill>
                  <a:srgbClr val="000000"/>
                </a:solidFill>
                <a:latin typeface="Calibri" panose="020F0502020204030204" pitchFamily="34" charset="0"/>
                <a:cs typeface="Times New Roman" pitchFamily="18" charset="0"/>
              </a:rPr>
              <a:t>“Changing topics a little… Some states have “Certificate of Need” laws that require hospital systems and other health care providers to get approval from a state government agency before they can build a new hospital, expand facilities, or add equipment, services, or hospital beds in a particular area. Do you feel that…” </a:t>
            </a:r>
          </a:p>
        </p:txBody>
      </p:sp>
    </p:spTree>
    <p:extLst>
      <p:ext uri="{BB962C8B-B14F-4D97-AF65-F5344CB8AC3E}">
        <p14:creationId xmlns:p14="http://schemas.microsoft.com/office/powerpoint/2010/main" val="357280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F7363F6-F472-4D76-8257-3CB6401D61E7}"/>
              </a:ext>
            </a:extLst>
          </p:cNvPr>
          <p:cNvGraphicFramePr/>
          <p:nvPr>
            <p:extLst>
              <p:ext uri="{D42A27DB-BD31-4B8C-83A1-F6EECF244321}">
                <p14:modId xmlns:p14="http://schemas.microsoft.com/office/powerpoint/2010/main" val="2212478248"/>
              </p:ext>
            </p:extLst>
          </p:nvPr>
        </p:nvGraphicFramePr>
        <p:xfrm>
          <a:off x="4585632" y="2013002"/>
          <a:ext cx="4572000" cy="47809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extLst>
              <p:ext uri="{D42A27DB-BD31-4B8C-83A1-F6EECF244321}">
                <p14:modId xmlns:p14="http://schemas.microsoft.com/office/powerpoint/2010/main" val="2534470632"/>
              </p:ext>
            </p:extLst>
          </p:nvPr>
        </p:nvGraphicFramePr>
        <p:xfrm>
          <a:off x="0" y="2126836"/>
          <a:ext cx="4572000" cy="478090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0" y="131905"/>
            <a:ext cx="9144000" cy="954107"/>
          </a:xfrm>
          <a:prstGeom prst="rect">
            <a:avLst/>
          </a:prstGeom>
          <a:noFill/>
        </p:spPr>
        <p:txBody>
          <a:bodyPr wrap="square" rtlCol="0">
            <a:spAutoFit/>
          </a:bodyPr>
          <a:lstStyle/>
          <a:p>
            <a:pPr algn="ctr" fontAlgn="base">
              <a:spcBef>
                <a:spcPct val="0"/>
              </a:spcBef>
              <a:spcAft>
                <a:spcPct val="0"/>
              </a:spcAft>
            </a:pPr>
            <a:r>
              <a:rPr lang="en-US" sz="2800" b="1" dirty="0">
                <a:solidFill>
                  <a:srgbClr val="000000"/>
                </a:solidFill>
                <a:latin typeface="Calibri" panose="020F0502020204030204" pitchFamily="34" charset="0"/>
                <a:cs typeface="Times New Roman" pitchFamily="18" charset="0"/>
              </a:rPr>
              <a:t>Nine-in-ten voters support expanding access </a:t>
            </a:r>
          </a:p>
          <a:p>
            <a:pPr algn="ctr" fontAlgn="base">
              <a:spcBef>
                <a:spcPct val="0"/>
              </a:spcBef>
              <a:spcAft>
                <a:spcPct val="0"/>
              </a:spcAft>
            </a:pPr>
            <a:r>
              <a:rPr lang="en-US" sz="2800" b="1" dirty="0">
                <a:solidFill>
                  <a:srgbClr val="000000"/>
                </a:solidFill>
                <a:latin typeface="Calibri" panose="020F0502020204030204" pitchFamily="34" charset="0"/>
                <a:cs typeface="Times New Roman" pitchFamily="18" charset="0"/>
              </a:rPr>
              <a:t>to a Health Savings Account to anyone.</a:t>
            </a:r>
          </a:p>
        </p:txBody>
      </p:sp>
      <p:sp>
        <p:nvSpPr>
          <p:cNvPr id="22" name="TextBox 14"/>
          <p:cNvSpPr txBox="1"/>
          <p:nvPr/>
        </p:nvSpPr>
        <p:spPr>
          <a:xfrm>
            <a:off x="1092406" y="2035020"/>
            <a:ext cx="2387189" cy="523220"/>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002060"/>
                </a:solidFill>
                <a:latin typeface="Calibri" panose="020F0502020204030204" pitchFamily="34" charset="0"/>
                <a:cs typeface="Times New Roman" panose="02020603050405020304" pitchFamily="18" charset="0"/>
              </a:rPr>
              <a:t>Total Support	          91%*</a:t>
            </a:r>
          </a:p>
          <a:p>
            <a:r>
              <a:rPr lang="en-US" sz="1400" b="1" dirty="0">
                <a:solidFill>
                  <a:srgbClr val="C00000"/>
                </a:solidFill>
                <a:latin typeface="Calibri" panose="020F0502020204030204" pitchFamily="34" charset="0"/>
                <a:cs typeface="Times New Roman" panose="02020603050405020304" pitchFamily="18" charset="0"/>
              </a:rPr>
              <a:t>Total Oppose	            9%*</a:t>
            </a:r>
          </a:p>
        </p:txBody>
      </p:sp>
      <p:cxnSp>
        <p:nvCxnSpPr>
          <p:cNvPr id="15" name="Straight Connector 14"/>
          <p:cNvCxnSpPr/>
          <p:nvPr/>
        </p:nvCxnSpPr>
        <p:spPr>
          <a:xfrm>
            <a:off x="4572000" y="1867400"/>
            <a:ext cx="0" cy="4433500"/>
          </a:xfrm>
          <a:prstGeom prst="line">
            <a:avLst/>
          </a:prstGeom>
          <a:noFill/>
          <a:ln w="9525" cap="flat" cmpd="sng" algn="ctr">
            <a:solidFill>
              <a:srgbClr val="000000"/>
            </a:solidFill>
            <a:prstDash val="solid"/>
          </a:ln>
          <a:effectLst/>
        </p:spPr>
      </p:cxnSp>
      <p:sp>
        <p:nvSpPr>
          <p:cNvPr id="19" name="Rectangle 18"/>
          <p:cNvSpPr/>
          <p:nvPr/>
        </p:nvSpPr>
        <p:spPr>
          <a:xfrm rot="10800000" flipV="1">
            <a:off x="0" y="1254655"/>
            <a:ext cx="4572000" cy="830997"/>
          </a:xfrm>
          <a:prstGeom prst="rect">
            <a:avLst/>
          </a:prstGeom>
        </p:spPr>
        <p:txBody>
          <a:bodyPr wrap="square" anchor="ctr">
            <a:spAutoFit/>
          </a:bodyPr>
          <a:lstStyle/>
          <a:p>
            <a:pPr algn="ctr" fontAlgn="base">
              <a:spcBef>
                <a:spcPct val="0"/>
              </a:spcBef>
              <a:spcAft>
                <a:spcPct val="0"/>
              </a:spcAft>
            </a:pPr>
            <a:r>
              <a:rPr lang="en-US" sz="1600" b="1" i="1" dirty="0">
                <a:solidFill>
                  <a:srgbClr val="000000"/>
                </a:solidFill>
                <a:latin typeface="Calibri" panose="020F0502020204030204" pitchFamily="34" charset="0"/>
                <a:cs typeface="Times New Roman" pitchFamily="18" charset="0"/>
              </a:rPr>
              <a:t>“Would you support or oppose allowing anyone to open a Health Savings Account, regardless of what type of health insurance plan they have?”^</a:t>
            </a:r>
          </a:p>
        </p:txBody>
      </p:sp>
      <p:sp>
        <p:nvSpPr>
          <p:cNvPr id="20" name="Rectangle 19"/>
          <p:cNvSpPr/>
          <p:nvPr/>
        </p:nvSpPr>
        <p:spPr>
          <a:xfrm rot="10800000" flipV="1">
            <a:off x="4572000" y="1377767"/>
            <a:ext cx="4572000" cy="584775"/>
          </a:xfrm>
          <a:prstGeom prst="rect">
            <a:avLst/>
          </a:prstGeom>
        </p:spPr>
        <p:txBody>
          <a:bodyPr wrap="square" anchor="ctr">
            <a:spAutoFit/>
          </a:bodyPr>
          <a:lstStyle/>
          <a:p>
            <a:pPr algn="ctr" fontAlgn="base">
              <a:spcBef>
                <a:spcPct val="0"/>
              </a:spcBef>
              <a:spcAft>
                <a:spcPct val="0"/>
              </a:spcAft>
            </a:pPr>
            <a:r>
              <a:rPr lang="en-US" sz="1600" b="1" i="1" dirty="0">
                <a:solidFill>
                  <a:srgbClr val="000000"/>
                </a:solidFill>
                <a:latin typeface="Calibri" panose="020F0502020204030204" pitchFamily="34" charset="0"/>
                <a:cs typeface="Times New Roman" pitchFamily="18" charset="0"/>
              </a:rPr>
              <a:t>“Would you support or oppose allowing anyone </a:t>
            </a:r>
          </a:p>
          <a:p>
            <a:pPr algn="ctr" fontAlgn="base">
              <a:spcBef>
                <a:spcPct val="0"/>
              </a:spcBef>
              <a:spcAft>
                <a:spcPct val="0"/>
              </a:spcAft>
            </a:pPr>
            <a:r>
              <a:rPr lang="en-US" sz="1600" b="1" i="1" dirty="0">
                <a:solidFill>
                  <a:srgbClr val="000000"/>
                </a:solidFill>
                <a:latin typeface="Calibri" panose="020F0502020204030204" pitchFamily="34" charset="0"/>
                <a:cs typeface="Times New Roman" pitchFamily="18" charset="0"/>
              </a:rPr>
              <a:t>to open a Health Savings Account?”^^</a:t>
            </a:r>
          </a:p>
        </p:txBody>
      </p:sp>
      <p:sp>
        <p:nvSpPr>
          <p:cNvPr id="3" name="TextBox 14">
            <a:extLst>
              <a:ext uri="{FF2B5EF4-FFF2-40B4-BE49-F238E27FC236}">
                <a16:creationId xmlns:a16="http://schemas.microsoft.com/office/drawing/2014/main" id="{6188E36E-27BC-41BF-9A8E-EC4782808E20}"/>
              </a:ext>
            </a:extLst>
          </p:cNvPr>
          <p:cNvSpPr txBox="1"/>
          <p:nvPr/>
        </p:nvSpPr>
        <p:spPr>
          <a:xfrm>
            <a:off x="5664406" y="2035020"/>
            <a:ext cx="2387189" cy="523220"/>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002060"/>
                </a:solidFill>
                <a:latin typeface="Calibri" panose="020F0502020204030204" pitchFamily="34" charset="0"/>
                <a:cs typeface="Times New Roman" panose="02020603050405020304" pitchFamily="18" charset="0"/>
              </a:rPr>
              <a:t>Total Support		 89%</a:t>
            </a:r>
          </a:p>
          <a:p>
            <a:r>
              <a:rPr lang="en-US" sz="1400" b="1" dirty="0">
                <a:solidFill>
                  <a:srgbClr val="C00000"/>
                </a:solidFill>
                <a:latin typeface="Calibri" panose="020F0502020204030204" pitchFamily="34" charset="0"/>
                <a:cs typeface="Times New Roman" panose="02020603050405020304" pitchFamily="18" charset="0"/>
              </a:rPr>
              <a:t>Total Oppose		 11%</a:t>
            </a:r>
          </a:p>
        </p:txBody>
      </p:sp>
      <p:sp>
        <p:nvSpPr>
          <p:cNvPr id="12" name="TextBox 11">
            <a:extLst>
              <a:ext uri="{FF2B5EF4-FFF2-40B4-BE49-F238E27FC236}">
                <a16:creationId xmlns:a16="http://schemas.microsoft.com/office/drawing/2014/main" id="{35089D62-A9F0-40F1-B753-BFF21C69F69C}"/>
              </a:ext>
            </a:extLst>
          </p:cNvPr>
          <p:cNvSpPr txBox="1"/>
          <p:nvPr/>
        </p:nvSpPr>
        <p:spPr>
          <a:xfrm>
            <a:off x="-45261" y="6345003"/>
            <a:ext cx="57096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*Denotes Rounding; ^Split Sample A, N=</a:t>
            </a:r>
            <a:r>
              <a:rPr lang="en-US" sz="1200" i="1" dirty="0">
                <a:solidFill>
                  <a:srgbClr val="000000"/>
                </a:solidFill>
                <a:latin typeface="Calibri" panose="020F0502020204030204" pitchFamily="34" charset="0"/>
                <a:cs typeface="Times New Roman" panose="02020603050405020304" pitchFamily="18" charset="0"/>
              </a:rPr>
              <a:t>493</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 ^^Split Sample B, N=</a:t>
            </a:r>
            <a:r>
              <a:rPr lang="en-US" sz="1200" i="1" dirty="0">
                <a:solidFill>
                  <a:srgbClr val="000000"/>
                </a:solidFill>
                <a:latin typeface="Calibri" panose="020F0502020204030204" pitchFamily="34" charset="0"/>
                <a:cs typeface="Times New Roman" panose="02020603050405020304" pitchFamily="18" charset="0"/>
              </a:rPr>
              <a:t>507</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96507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165" y="3532903"/>
            <a:ext cx="8789670" cy="3139321"/>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Public Opinion Strategies is pleased to present the key findings of a national online survey conducted in the United States. The survey was completed April 27-29, 2021, among 1,000 registered voters, and has a credibility interval of </a:t>
            </a:r>
            <a:r>
              <a:rPr kumimoji="0" lang="en-US" sz="2200" b="1" i="0" u="sng" strike="noStrike" kern="1200" cap="none" spc="0" normalizeH="0" baseline="0" noProof="0" dirty="0">
                <a:ln>
                  <a:noFill/>
                </a:ln>
                <a:solidFill>
                  <a:prstClr val="white"/>
                </a:solidFill>
                <a:effectLst/>
                <a:uLnTx/>
                <a:uFillTx/>
                <a:latin typeface="Calibri"/>
                <a:ea typeface="+mn-ea"/>
                <a:cs typeface="+mn-cs"/>
              </a:rPr>
              <a:t>+</a:t>
            </a:r>
            <a:r>
              <a:rPr kumimoji="0" lang="en-US" sz="2200" b="1" i="0" strike="noStrike" kern="1200" cap="none" spc="0" normalizeH="0" baseline="0" noProof="0" dirty="0">
                <a:ln>
                  <a:noFill/>
                </a:ln>
                <a:solidFill>
                  <a:prstClr val="white"/>
                </a:solidFill>
                <a:effectLst/>
                <a:uLnTx/>
                <a:uFillTx/>
                <a:latin typeface="Calibri"/>
                <a:ea typeface="+mn-ea"/>
                <a:cs typeface="+mn-cs"/>
              </a:rPr>
              <a:t>3.53%.</a:t>
            </a:r>
            <a:endParaRPr kumimoji="0" lang="en-US" sz="22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Glen Bolger and Jarrett Lewis were the principal researchers on this project. Gabe Imber was the project director, and  Torie Bolger provided analytical support.</a:t>
            </a:r>
          </a:p>
        </p:txBody>
      </p:sp>
      <p:sp>
        <p:nvSpPr>
          <p:cNvPr id="5" name="WordArt 163"/>
          <p:cNvSpPr>
            <a:spLocks noChangeArrowheads="1" noChangeShapeType="1" noTextEdit="1"/>
          </p:cNvSpPr>
          <p:nvPr/>
        </p:nvSpPr>
        <p:spPr bwMode="auto">
          <a:xfrm>
            <a:off x="1064099" y="2448524"/>
            <a:ext cx="7015803" cy="98228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Times New Roman" panose="02020603050405020304" pitchFamily="18" charset="0"/>
              </a:rPr>
              <a:t>Methodology</a:t>
            </a:r>
          </a:p>
        </p:txBody>
      </p:sp>
    </p:spTree>
    <p:extLst>
      <p:ext uri="{BB962C8B-B14F-4D97-AF65-F5344CB8AC3E}">
        <p14:creationId xmlns:p14="http://schemas.microsoft.com/office/powerpoint/2010/main" val="1785168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826336"/>
            <a:ext cx="9144000"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600" b="1" i="1" dirty="0">
                <a:solidFill>
                  <a:srgbClr val="000000"/>
                </a:solidFill>
                <a:latin typeface="Calibri" panose="020F0502020204030204" pitchFamily="34" charset="0"/>
                <a:cs typeface="Times New Roman" pitchFamily="18" charset="0"/>
              </a:rPr>
              <a:t>HSA</a:t>
            </a: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 Statements by Party</a:t>
            </a:r>
          </a:p>
        </p:txBody>
      </p:sp>
      <p:graphicFrame>
        <p:nvGraphicFramePr>
          <p:cNvPr id="26" name="Chart 25"/>
          <p:cNvGraphicFramePr/>
          <p:nvPr>
            <p:extLst>
              <p:ext uri="{D42A27DB-BD31-4B8C-83A1-F6EECF244321}">
                <p14:modId xmlns:p14="http://schemas.microsoft.com/office/powerpoint/2010/main" val="1214346714"/>
              </p:ext>
            </p:extLst>
          </p:nvPr>
        </p:nvGraphicFramePr>
        <p:xfrm>
          <a:off x="0" y="1146324"/>
          <a:ext cx="9144000" cy="25766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p:cNvGraphicFramePr/>
          <p:nvPr>
            <p:extLst>
              <p:ext uri="{D42A27DB-BD31-4B8C-83A1-F6EECF244321}">
                <p14:modId xmlns:p14="http://schemas.microsoft.com/office/powerpoint/2010/main" val="4247941206"/>
              </p:ext>
            </p:extLst>
          </p:nvPr>
        </p:nvGraphicFramePr>
        <p:xfrm>
          <a:off x="0" y="3676649"/>
          <a:ext cx="9144000" cy="297440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0" y="-14628"/>
            <a:ext cx="9144000" cy="89255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A rarity, especially within health care: this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issue has extremely high bipartisan support.</a:t>
            </a:r>
          </a:p>
        </p:txBody>
      </p:sp>
      <p:sp>
        <p:nvSpPr>
          <p:cNvPr id="11" name="TextBox 10"/>
          <p:cNvSpPr txBox="1"/>
          <p:nvPr/>
        </p:nvSpPr>
        <p:spPr>
          <a:xfrm>
            <a:off x="584820" y="3619430"/>
            <a:ext cx="664029" cy="307777"/>
          </a:xfrm>
          <a:prstGeom prst="rect">
            <a:avLst/>
          </a:prstGeom>
          <a:noFill/>
        </p:spPr>
        <p:txBody>
          <a:bodyPr wrap="square" rtlCol="0">
            <a:spAutoFit/>
          </a:bodyPr>
          <a:lstStyle>
            <a:defPPr>
              <a:defRPr lang="en-US"/>
            </a:defPPr>
            <a:lvl1pPr algn="ctr">
              <a:defRPr sz="1400" b="1" u="sng">
                <a:solidFill>
                  <a:srgbClr val="0000FF"/>
                </a:solidFill>
                <a:latin typeface="Times New Roman" pitchFamily="18" charset="0"/>
                <a:cs typeface="Times New Roman" pitchFamily="18"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+68</a:t>
            </a:r>
          </a:p>
        </p:txBody>
      </p:sp>
      <p:sp>
        <p:nvSpPr>
          <p:cNvPr id="12" name="TextBox 11"/>
          <p:cNvSpPr txBox="1"/>
          <p:nvPr/>
        </p:nvSpPr>
        <p:spPr>
          <a:xfrm>
            <a:off x="6073893" y="3619430"/>
            <a:ext cx="66402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+90</a:t>
            </a:r>
          </a:p>
        </p:txBody>
      </p:sp>
      <p:sp>
        <p:nvSpPr>
          <p:cNvPr id="13" name="TextBox 12"/>
          <p:cNvSpPr txBox="1"/>
          <p:nvPr/>
        </p:nvSpPr>
        <p:spPr>
          <a:xfrm>
            <a:off x="7903585" y="3619430"/>
            <a:ext cx="66402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+90</a:t>
            </a:r>
          </a:p>
        </p:txBody>
      </p:sp>
      <p:sp>
        <p:nvSpPr>
          <p:cNvPr id="10" name="TextBox 9"/>
          <p:cNvSpPr txBox="1"/>
          <p:nvPr/>
        </p:nvSpPr>
        <p:spPr>
          <a:xfrm>
            <a:off x="2414511" y="3619430"/>
            <a:ext cx="664029" cy="307777"/>
          </a:xfrm>
          <a:prstGeom prst="rect">
            <a:avLst/>
          </a:prstGeom>
          <a:noFill/>
        </p:spPr>
        <p:txBody>
          <a:bodyPr wrap="square" rtlCol="0">
            <a:spAutoFit/>
          </a:bodyPr>
          <a:lstStyle>
            <a:defPPr>
              <a:defRPr lang="en-US"/>
            </a:defPPr>
            <a:lvl1pPr algn="ctr">
              <a:defRPr sz="1400" b="1" u="sng">
                <a:solidFill>
                  <a:srgbClr val="0000FF"/>
                </a:solidFill>
                <a:latin typeface="Times New Roman" pitchFamily="18" charset="0"/>
                <a:cs typeface="Times New Roman" pitchFamily="18"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+88</a:t>
            </a:r>
          </a:p>
        </p:txBody>
      </p:sp>
      <p:sp>
        <p:nvSpPr>
          <p:cNvPr id="15" name="TextBox 14"/>
          <p:cNvSpPr txBox="1"/>
          <p:nvPr/>
        </p:nvSpPr>
        <p:spPr>
          <a:xfrm>
            <a:off x="4244202" y="3619430"/>
            <a:ext cx="664029" cy="307777"/>
          </a:xfrm>
          <a:prstGeom prst="rect">
            <a:avLst/>
          </a:prstGeom>
          <a:noFill/>
        </p:spPr>
        <p:txBody>
          <a:bodyPr wrap="square" rtlCol="0">
            <a:spAutoFit/>
          </a:bodyPr>
          <a:lstStyle>
            <a:defPPr>
              <a:defRPr lang="en-US"/>
            </a:defPPr>
            <a:lvl1pPr algn="ctr">
              <a:defRPr sz="1400" b="1" u="sng">
                <a:solidFill>
                  <a:srgbClr val="0000FF"/>
                </a:solidFill>
                <a:latin typeface="Times New Roman" pitchFamily="18" charset="0"/>
                <a:cs typeface="Times New Roman" pitchFamily="18"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+78</a:t>
            </a:r>
          </a:p>
        </p:txBody>
      </p:sp>
      <p:sp>
        <p:nvSpPr>
          <p:cNvPr id="27" name="TextBox 26"/>
          <p:cNvSpPr txBox="1"/>
          <p:nvPr/>
        </p:nvSpPr>
        <p:spPr>
          <a:xfrm>
            <a:off x="584820" y="1099990"/>
            <a:ext cx="664029" cy="307777"/>
          </a:xfrm>
          <a:prstGeom prst="rect">
            <a:avLst/>
          </a:prstGeom>
          <a:noFill/>
        </p:spPr>
        <p:txBody>
          <a:bodyPr wrap="square" rtlCol="0">
            <a:spAutoFit/>
          </a:bodyPr>
          <a:lstStyle>
            <a:defPPr>
              <a:defRPr lang="en-US"/>
            </a:defPPr>
            <a:lvl1pPr algn="ctr">
              <a:defRPr sz="1400" b="1" u="sng">
                <a:solidFill>
                  <a:srgbClr val="0000FF"/>
                </a:solidFill>
                <a:latin typeface="Times New Roman" pitchFamily="18" charset="0"/>
                <a:cs typeface="Times New Roman" pitchFamily="18"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+78</a:t>
            </a:r>
          </a:p>
        </p:txBody>
      </p:sp>
      <p:sp>
        <p:nvSpPr>
          <p:cNvPr id="28" name="TextBox 27"/>
          <p:cNvSpPr txBox="1"/>
          <p:nvPr/>
        </p:nvSpPr>
        <p:spPr>
          <a:xfrm>
            <a:off x="6073893" y="1099990"/>
            <a:ext cx="66402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+84</a:t>
            </a:r>
          </a:p>
        </p:txBody>
      </p:sp>
      <p:sp>
        <p:nvSpPr>
          <p:cNvPr id="29" name="TextBox 28"/>
          <p:cNvSpPr txBox="1"/>
          <p:nvPr/>
        </p:nvSpPr>
        <p:spPr>
          <a:xfrm>
            <a:off x="7903585" y="1099990"/>
            <a:ext cx="66402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+68</a:t>
            </a:r>
          </a:p>
        </p:txBody>
      </p:sp>
      <p:sp>
        <p:nvSpPr>
          <p:cNvPr id="30" name="TextBox 29"/>
          <p:cNvSpPr txBox="1"/>
          <p:nvPr/>
        </p:nvSpPr>
        <p:spPr>
          <a:xfrm>
            <a:off x="2414511" y="1099990"/>
            <a:ext cx="664029" cy="307777"/>
          </a:xfrm>
          <a:prstGeom prst="rect">
            <a:avLst/>
          </a:prstGeom>
          <a:noFill/>
        </p:spPr>
        <p:txBody>
          <a:bodyPr wrap="square" rtlCol="0">
            <a:spAutoFit/>
          </a:bodyPr>
          <a:lstStyle>
            <a:defPPr>
              <a:defRPr lang="en-US"/>
            </a:defPPr>
            <a:lvl1pPr algn="ctr">
              <a:defRPr sz="1400" b="1" u="sng">
                <a:solidFill>
                  <a:srgbClr val="0000FF"/>
                </a:solidFill>
                <a:latin typeface="Times New Roman" pitchFamily="18" charset="0"/>
                <a:cs typeface="Times New Roman" pitchFamily="18"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+82</a:t>
            </a:r>
          </a:p>
        </p:txBody>
      </p:sp>
      <p:sp>
        <p:nvSpPr>
          <p:cNvPr id="31" name="TextBox 30"/>
          <p:cNvSpPr txBox="1"/>
          <p:nvPr/>
        </p:nvSpPr>
        <p:spPr>
          <a:xfrm>
            <a:off x="4244202" y="1099990"/>
            <a:ext cx="664029" cy="307777"/>
          </a:xfrm>
          <a:prstGeom prst="rect">
            <a:avLst/>
          </a:prstGeom>
          <a:noFill/>
        </p:spPr>
        <p:txBody>
          <a:bodyPr wrap="square" rtlCol="0">
            <a:spAutoFit/>
          </a:bodyPr>
          <a:lstStyle>
            <a:defPPr>
              <a:defRPr lang="en-US"/>
            </a:defPPr>
            <a:lvl1pPr algn="ctr">
              <a:defRPr sz="1400" b="1" u="sng">
                <a:solidFill>
                  <a:srgbClr val="0000FF"/>
                </a:solidFill>
                <a:latin typeface="Times New Roman" pitchFamily="18" charset="0"/>
                <a:cs typeface="Times New Roman" pitchFamily="18"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+86</a:t>
            </a:r>
          </a:p>
        </p:txBody>
      </p:sp>
      <p:sp>
        <p:nvSpPr>
          <p:cNvPr id="2" name="TextBox 1">
            <a:extLst>
              <a:ext uri="{FF2B5EF4-FFF2-40B4-BE49-F238E27FC236}">
                <a16:creationId xmlns:a16="http://schemas.microsoft.com/office/drawing/2014/main" id="{CA3C41E1-7242-4A47-B366-C294F8CC559D}"/>
              </a:ext>
            </a:extLst>
          </p:cNvPr>
          <p:cNvSpPr txBox="1"/>
          <p:nvPr/>
        </p:nvSpPr>
        <p:spPr>
          <a:xfrm>
            <a:off x="6557212" y="841725"/>
            <a:ext cx="2489429" cy="307777"/>
          </a:xfrm>
          <a:prstGeom prst="rect">
            <a:avLst/>
          </a:prstGeom>
          <a:no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rgbClr val="000000"/>
                </a:solidFill>
                <a:latin typeface="Calibri" panose="020F0502020204030204" pitchFamily="34" charset="0"/>
                <a:cs typeface="Times New Roman" panose="02020603050405020304" pitchFamily="18" charset="0"/>
              </a:rPr>
              <a:t>Anyone Can Open an Account</a:t>
            </a:r>
            <a:endPar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885E5A6F-0275-44C9-BF7F-4A7C309766BC}"/>
              </a:ext>
            </a:extLst>
          </p:cNvPr>
          <p:cNvSpPr txBox="1"/>
          <p:nvPr/>
        </p:nvSpPr>
        <p:spPr>
          <a:xfrm>
            <a:off x="6557212" y="3324529"/>
            <a:ext cx="2479914" cy="307777"/>
          </a:xfrm>
          <a:prstGeom prst="rect">
            <a:avLst/>
          </a:prstGeom>
          <a:no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Open Regardless of Insurance</a:t>
            </a:r>
          </a:p>
        </p:txBody>
      </p:sp>
      <p:sp>
        <p:nvSpPr>
          <p:cNvPr id="4" name="TextBox 3">
            <a:extLst>
              <a:ext uri="{FF2B5EF4-FFF2-40B4-BE49-F238E27FC236}">
                <a16:creationId xmlns:a16="http://schemas.microsoft.com/office/drawing/2014/main" id="{A197570E-7578-41C7-BB48-B84F459919C9}"/>
              </a:ext>
            </a:extLst>
          </p:cNvPr>
          <p:cNvSpPr txBox="1"/>
          <p:nvPr/>
        </p:nvSpPr>
        <p:spPr>
          <a:xfrm>
            <a:off x="584820" y="3054240"/>
            <a:ext cx="664029" cy="307777"/>
          </a:xfrm>
          <a:prstGeom prst="rect">
            <a:avLst/>
          </a:prstGeom>
          <a:noFill/>
        </p:spPr>
        <p:txBody>
          <a:bodyPr wrap="square" rtlCol="0">
            <a:spAutoFit/>
          </a:bodyPr>
          <a:lstStyle/>
          <a:p>
            <a:pPr algn="ctr"/>
            <a:r>
              <a:rPr lang="en-US" sz="1400" b="1" dirty="0">
                <a:latin typeface="Calibri" panose="020F0502020204030204" pitchFamily="34" charset="0"/>
                <a:cs typeface="Calibri" panose="020F0502020204030204" pitchFamily="34" charset="0"/>
              </a:rPr>
              <a:t>(23%)</a:t>
            </a:r>
          </a:p>
        </p:txBody>
      </p:sp>
      <p:sp>
        <p:nvSpPr>
          <p:cNvPr id="19" name="TextBox 18">
            <a:extLst>
              <a:ext uri="{FF2B5EF4-FFF2-40B4-BE49-F238E27FC236}">
                <a16:creationId xmlns:a16="http://schemas.microsoft.com/office/drawing/2014/main" id="{84656760-EE31-4ABF-9216-5CEE96131264}"/>
              </a:ext>
            </a:extLst>
          </p:cNvPr>
          <p:cNvSpPr txBox="1"/>
          <p:nvPr/>
        </p:nvSpPr>
        <p:spPr>
          <a:xfrm>
            <a:off x="2414511" y="3054240"/>
            <a:ext cx="664029" cy="307777"/>
          </a:xfrm>
          <a:prstGeom prst="rect">
            <a:avLst/>
          </a:prstGeom>
          <a:noFill/>
        </p:spPr>
        <p:txBody>
          <a:bodyPr wrap="square" rtlCol="0">
            <a:spAutoFit/>
          </a:bodyPr>
          <a:lstStyle/>
          <a:p>
            <a:pPr algn="ctr"/>
            <a:r>
              <a:rPr lang="en-US" sz="1400" b="1" dirty="0">
                <a:latin typeface="Calibri" panose="020F0502020204030204" pitchFamily="34" charset="0"/>
                <a:cs typeface="Calibri" panose="020F0502020204030204" pitchFamily="34" charset="0"/>
              </a:rPr>
              <a:t>(15%)</a:t>
            </a:r>
          </a:p>
        </p:txBody>
      </p:sp>
      <p:sp>
        <p:nvSpPr>
          <p:cNvPr id="20" name="TextBox 19">
            <a:extLst>
              <a:ext uri="{FF2B5EF4-FFF2-40B4-BE49-F238E27FC236}">
                <a16:creationId xmlns:a16="http://schemas.microsoft.com/office/drawing/2014/main" id="{9C4A3CA7-B06F-4FFF-BC01-202AA75900E6}"/>
              </a:ext>
            </a:extLst>
          </p:cNvPr>
          <p:cNvSpPr txBox="1"/>
          <p:nvPr/>
        </p:nvSpPr>
        <p:spPr>
          <a:xfrm>
            <a:off x="4239985" y="3054240"/>
            <a:ext cx="664029" cy="307777"/>
          </a:xfrm>
          <a:prstGeom prst="rect">
            <a:avLst/>
          </a:prstGeom>
          <a:noFill/>
        </p:spPr>
        <p:txBody>
          <a:bodyPr wrap="square" rtlCol="0">
            <a:spAutoFit/>
          </a:bodyPr>
          <a:lstStyle/>
          <a:p>
            <a:pPr algn="ctr"/>
            <a:r>
              <a:rPr lang="en-US" sz="1400" b="1" dirty="0">
                <a:latin typeface="Calibri" panose="020F0502020204030204" pitchFamily="34" charset="0"/>
                <a:cs typeface="Calibri" panose="020F0502020204030204" pitchFamily="34" charset="0"/>
              </a:rPr>
              <a:t>(17%)</a:t>
            </a:r>
          </a:p>
        </p:txBody>
      </p:sp>
      <p:sp>
        <p:nvSpPr>
          <p:cNvPr id="21" name="TextBox 20">
            <a:extLst>
              <a:ext uri="{FF2B5EF4-FFF2-40B4-BE49-F238E27FC236}">
                <a16:creationId xmlns:a16="http://schemas.microsoft.com/office/drawing/2014/main" id="{3BDDF631-7CFB-421E-B199-46BFCD4B51FF}"/>
              </a:ext>
            </a:extLst>
          </p:cNvPr>
          <p:cNvSpPr txBox="1"/>
          <p:nvPr/>
        </p:nvSpPr>
        <p:spPr>
          <a:xfrm>
            <a:off x="6054444" y="3054240"/>
            <a:ext cx="664029" cy="307777"/>
          </a:xfrm>
          <a:prstGeom prst="rect">
            <a:avLst/>
          </a:prstGeom>
          <a:noFill/>
        </p:spPr>
        <p:txBody>
          <a:bodyPr wrap="square" rtlCol="0">
            <a:spAutoFit/>
          </a:bodyPr>
          <a:lstStyle/>
          <a:p>
            <a:pPr algn="ctr"/>
            <a:r>
              <a:rPr lang="en-US" sz="1400" b="1" dirty="0">
                <a:latin typeface="Calibri" panose="020F0502020204030204" pitchFamily="34" charset="0"/>
                <a:cs typeface="Calibri" panose="020F0502020204030204" pitchFamily="34" charset="0"/>
              </a:rPr>
              <a:t>(16%)</a:t>
            </a:r>
          </a:p>
        </p:txBody>
      </p:sp>
      <p:sp>
        <p:nvSpPr>
          <p:cNvPr id="22" name="TextBox 21">
            <a:extLst>
              <a:ext uri="{FF2B5EF4-FFF2-40B4-BE49-F238E27FC236}">
                <a16:creationId xmlns:a16="http://schemas.microsoft.com/office/drawing/2014/main" id="{15D0F670-7169-4674-988C-B4CF8CC70BE4}"/>
              </a:ext>
            </a:extLst>
          </p:cNvPr>
          <p:cNvSpPr txBox="1"/>
          <p:nvPr/>
        </p:nvSpPr>
        <p:spPr>
          <a:xfrm>
            <a:off x="7890531" y="3054240"/>
            <a:ext cx="664029" cy="307777"/>
          </a:xfrm>
          <a:prstGeom prst="rect">
            <a:avLst/>
          </a:prstGeom>
          <a:noFill/>
        </p:spPr>
        <p:txBody>
          <a:bodyPr wrap="square" rtlCol="0">
            <a:spAutoFit/>
          </a:bodyPr>
          <a:lstStyle/>
          <a:p>
            <a:pPr algn="ctr"/>
            <a:r>
              <a:rPr lang="en-US" sz="1400" b="1" dirty="0">
                <a:latin typeface="Calibri" panose="020F0502020204030204" pitchFamily="34" charset="0"/>
                <a:cs typeface="Calibri" panose="020F0502020204030204" pitchFamily="34" charset="0"/>
              </a:rPr>
              <a:t>(29%)</a:t>
            </a:r>
          </a:p>
        </p:txBody>
      </p:sp>
    </p:spTree>
    <p:extLst>
      <p:ext uri="{BB962C8B-B14F-4D97-AF65-F5344CB8AC3E}">
        <p14:creationId xmlns:p14="http://schemas.microsoft.com/office/powerpoint/2010/main" val="105072996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extLst>
              <p:ext uri="{D42A27DB-BD31-4B8C-83A1-F6EECF244321}">
                <p14:modId xmlns:p14="http://schemas.microsoft.com/office/powerpoint/2010/main" val="1488007144"/>
              </p:ext>
            </p:extLst>
          </p:nvPr>
        </p:nvGraphicFramePr>
        <p:xfrm>
          <a:off x="4571998" y="1416205"/>
          <a:ext cx="4615522" cy="517521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rot="10800000" flipV="1">
            <a:off x="0" y="755480"/>
            <a:ext cx="9143999" cy="830997"/>
          </a:xfrm>
          <a:prstGeom prst="rect">
            <a:avLst/>
          </a:prstGeom>
        </p:spPr>
        <p:txBody>
          <a:bodyPr wrap="square"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“Workplace health reimbursement arrangements (HRAs) allow employees to purchase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the health insurance plan of their choice and be reimbursed in whole or in part by their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current employer. Would you support or oppose expanding worker access to HRAs?”</a:t>
            </a:r>
          </a:p>
        </p:txBody>
      </p:sp>
      <p:sp>
        <p:nvSpPr>
          <p:cNvPr id="16" name="TextBox 15"/>
          <p:cNvSpPr txBox="1"/>
          <p:nvPr/>
        </p:nvSpPr>
        <p:spPr>
          <a:xfrm>
            <a:off x="0" y="131905"/>
            <a:ext cx="9144000" cy="52322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Expanding worker access to HRAs is also extremely popular.</a:t>
            </a:r>
          </a:p>
        </p:txBody>
      </p:sp>
      <p:sp>
        <p:nvSpPr>
          <p:cNvPr id="22" name="TextBox 14"/>
          <p:cNvSpPr txBox="1"/>
          <p:nvPr/>
        </p:nvSpPr>
        <p:spPr>
          <a:xfrm>
            <a:off x="1179938" y="1795140"/>
            <a:ext cx="2222595" cy="523220"/>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Times New Roman" panose="02020603050405020304" pitchFamily="18" charset="0"/>
              </a:rPr>
              <a:t>Total Support	        90%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Calibri" panose="020F0502020204030204" pitchFamily="34" charset="0"/>
                <a:ea typeface="+mn-ea"/>
                <a:cs typeface="Times New Roman" panose="02020603050405020304" pitchFamily="18" charset="0"/>
              </a:rPr>
              <a:t>Total Oppose	        10%</a:t>
            </a:r>
          </a:p>
        </p:txBody>
      </p:sp>
      <p:graphicFrame>
        <p:nvGraphicFramePr>
          <p:cNvPr id="30" name="Chart 29"/>
          <p:cNvGraphicFramePr/>
          <p:nvPr>
            <p:extLst>
              <p:ext uri="{D42A27DB-BD31-4B8C-83A1-F6EECF244321}">
                <p14:modId xmlns:p14="http://schemas.microsoft.com/office/powerpoint/2010/main" val="3533970773"/>
              </p:ext>
            </p:extLst>
          </p:nvPr>
        </p:nvGraphicFramePr>
        <p:xfrm>
          <a:off x="-298382" y="2530137"/>
          <a:ext cx="4985887" cy="4589506"/>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p:cNvCxnSpPr/>
          <p:nvPr/>
        </p:nvCxnSpPr>
        <p:spPr bwMode="auto">
          <a:xfrm>
            <a:off x="4571998" y="1579320"/>
            <a:ext cx="10478" cy="481195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TextBox 12"/>
          <p:cNvSpPr txBox="1"/>
          <p:nvPr/>
        </p:nvSpPr>
        <p:spPr>
          <a:xfrm>
            <a:off x="4571998" y="1512414"/>
            <a:ext cx="4572001"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By Party</a:t>
            </a:r>
          </a:p>
        </p:txBody>
      </p:sp>
      <p:sp>
        <p:nvSpPr>
          <p:cNvPr id="15" name="TextBox 14"/>
          <p:cNvSpPr txBox="1"/>
          <p:nvPr/>
        </p:nvSpPr>
        <p:spPr>
          <a:xfrm>
            <a:off x="10474" y="1507871"/>
            <a:ext cx="456152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Overall</a:t>
            </a:r>
          </a:p>
        </p:txBody>
      </p:sp>
      <p:sp>
        <p:nvSpPr>
          <p:cNvPr id="20" name="TextBox 19">
            <a:extLst>
              <a:ext uri="{FF2B5EF4-FFF2-40B4-BE49-F238E27FC236}">
                <a16:creationId xmlns:a16="http://schemas.microsoft.com/office/drawing/2014/main" id="{64CA66E0-BAAB-46C0-AC1B-7200CB85F1C1}"/>
              </a:ext>
            </a:extLst>
          </p:cNvPr>
          <p:cNvSpPr txBox="1"/>
          <p:nvPr/>
        </p:nvSpPr>
        <p:spPr>
          <a:xfrm>
            <a:off x="4703089" y="1795197"/>
            <a:ext cx="74428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+80</a:t>
            </a:r>
          </a:p>
        </p:txBody>
      </p:sp>
      <p:sp>
        <p:nvSpPr>
          <p:cNvPr id="21" name="TextBox 20">
            <a:extLst>
              <a:ext uri="{FF2B5EF4-FFF2-40B4-BE49-F238E27FC236}">
                <a16:creationId xmlns:a16="http://schemas.microsoft.com/office/drawing/2014/main" id="{4EAD72DF-A9DD-4EA0-8E5B-0F60DE4E9069}"/>
              </a:ext>
            </a:extLst>
          </p:cNvPr>
          <p:cNvSpPr txBox="1"/>
          <p:nvPr/>
        </p:nvSpPr>
        <p:spPr>
          <a:xfrm>
            <a:off x="6399015" y="1795197"/>
            <a:ext cx="74428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+78</a:t>
            </a:r>
          </a:p>
        </p:txBody>
      </p:sp>
      <p:sp>
        <p:nvSpPr>
          <p:cNvPr id="26" name="TextBox 25">
            <a:extLst>
              <a:ext uri="{FF2B5EF4-FFF2-40B4-BE49-F238E27FC236}">
                <a16:creationId xmlns:a16="http://schemas.microsoft.com/office/drawing/2014/main" id="{DC3020BE-0ADF-45E4-B359-C1B7E0B5B90C}"/>
              </a:ext>
            </a:extLst>
          </p:cNvPr>
          <p:cNvSpPr txBox="1"/>
          <p:nvPr/>
        </p:nvSpPr>
        <p:spPr>
          <a:xfrm>
            <a:off x="8216534" y="1795197"/>
            <a:ext cx="74428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+84</a:t>
            </a:r>
          </a:p>
        </p:txBody>
      </p:sp>
      <p:sp>
        <p:nvSpPr>
          <p:cNvPr id="27" name="TextBox 26">
            <a:extLst>
              <a:ext uri="{FF2B5EF4-FFF2-40B4-BE49-F238E27FC236}">
                <a16:creationId xmlns:a16="http://schemas.microsoft.com/office/drawing/2014/main" id="{3348BD15-77D9-476F-BCA8-19E9DD4E8D18}"/>
              </a:ext>
            </a:extLst>
          </p:cNvPr>
          <p:cNvSpPr txBox="1"/>
          <p:nvPr/>
        </p:nvSpPr>
        <p:spPr>
          <a:xfrm>
            <a:off x="5563380" y="1795197"/>
            <a:ext cx="74428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+82</a:t>
            </a:r>
          </a:p>
        </p:txBody>
      </p:sp>
      <p:sp>
        <p:nvSpPr>
          <p:cNvPr id="28" name="TextBox 27">
            <a:extLst>
              <a:ext uri="{FF2B5EF4-FFF2-40B4-BE49-F238E27FC236}">
                <a16:creationId xmlns:a16="http://schemas.microsoft.com/office/drawing/2014/main" id="{1B92C684-E937-4D17-8DD2-2BB849224C69}"/>
              </a:ext>
            </a:extLst>
          </p:cNvPr>
          <p:cNvSpPr txBox="1"/>
          <p:nvPr/>
        </p:nvSpPr>
        <p:spPr>
          <a:xfrm>
            <a:off x="7316677" y="1795197"/>
            <a:ext cx="74428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+74</a:t>
            </a:r>
          </a:p>
        </p:txBody>
      </p:sp>
    </p:spTree>
    <p:extLst>
      <p:ext uri="{BB962C8B-B14F-4D97-AF65-F5344CB8AC3E}">
        <p14:creationId xmlns:p14="http://schemas.microsoft.com/office/powerpoint/2010/main" val="146060793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F4E5A5-13E7-4BBA-B138-7C61FF88D9AC}"/>
              </a:ext>
            </a:extLst>
          </p:cNvPr>
          <p:cNvSpPr txBox="1"/>
          <p:nvPr/>
        </p:nvSpPr>
        <p:spPr>
          <a:xfrm>
            <a:off x="33689" y="2769672"/>
            <a:ext cx="9076622" cy="2800767"/>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Personal v. Public &amp; Medicare For All</a:t>
            </a:r>
          </a:p>
        </p:txBody>
      </p:sp>
    </p:spTree>
    <p:extLst>
      <p:ext uri="{BB962C8B-B14F-4D97-AF65-F5344CB8AC3E}">
        <p14:creationId xmlns:p14="http://schemas.microsoft.com/office/powerpoint/2010/main" val="3700884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280"/>
            <a:ext cx="9144000" cy="138499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There is no significant difference in support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for a Public Option v. </a:t>
            </a:r>
            <a:r>
              <a:rPr lang="en-US" sz="2800" b="1" dirty="0">
                <a:solidFill>
                  <a:srgbClr val="000000"/>
                </a:solidFill>
                <a:latin typeface="Calibri" panose="020F0502020204030204" pitchFamily="34" charset="0"/>
                <a:cs typeface="Times New Roman" pitchFamily="18" charset="0"/>
              </a:rPr>
              <a:t>Medicare For All. The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dirty="0">
                <a:solidFill>
                  <a:srgbClr val="000000"/>
                </a:solidFill>
                <a:latin typeface="Calibri" panose="020F0502020204030204" pitchFamily="34" charset="0"/>
                <a:cs typeface="Times New Roman" pitchFamily="18" charset="0"/>
              </a:rPr>
              <a:t>Personal Option is the overwhelming choice.</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endParaRPr>
          </a:p>
        </p:txBody>
      </p:sp>
      <p:graphicFrame>
        <p:nvGraphicFramePr>
          <p:cNvPr id="5" name="Table 3">
            <a:extLst>
              <a:ext uri="{FF2B5EF4-FFF2-40B4-BE49-F238E27FC236}">
                <a16:creationId xmlns:a16="http://schemas.microsoft.com/office/drawing/2014/main" id="{FD64FDBC-F799-40F7-B755-1C66319F9271}"/>
              </a:ext>
            </a:extLst>
          </p:cNvPr>
          <p:cNvGraphicFramePr>
            <a:graphicFrameLocks noGrp="1"/>
          </p:cNvGraphicFramePr>
          <p:nvPr>
            <p:extLst>
              <p:ext uri="{D42A27DB-BD31-4B8C-83A1-F6EECF244321}">
                <p14:modId xmlns:p14="http://schemas.microsoft.com/office/powerpoint/2010/main" val="3748657229"/>
              </p:ext>
            </p:extLst>
          </p:nvPr>
        </p:nvGraphicFramePr>
        <p:xfrm>
          <a:off x="292379" y="1849120"/>
          <a:ext cx="8559242" cy="4450080"/>
        </p:xfrm>
        <a:graphic>
          <a:graphicData uri="http://schemas.openxmlformats.org/drawingml/2006/table">
            <a:tbl>
              <a:tblPr firstRow="1" bandRow="1">
                <a:tableStyleId>{2D5ABB26-0587-4C30-8999-92F81FD0307C}</a:tableStyleId>
              </a:tblPr>
              <a:tblGrid>
                <a:gridCol w="7461962">
                  <a:extLst>
                    <a:ext uri="{9D8B030D-6E8A-4147-A177-3AD203B41FA5}">
                      <a16:colId xmlns:a16="http://schemas.microsoft.com/office/drawing/2014/main" val="711781361"/>
                    </a:ext>
                  </a:extLst>
                </a:gridCol>
                <a:gridCol w="1097280">
                  <a:extLst>
                    <a:ext uri="{9D8B030D-6E8A-4147-A177-3AD203B41FA5}">
                      <a16:colId xmlns:a16="http://schemas.microsoft.com/office/drawing/2014/main" val="1296746023"/>
                    </a:ext>
                  </a:extLst>
                </a:gridCol>
              </a:tblGrid>
              <a:tr h="822960">
                <a:tc>
                  <a:txBody>
                    <a:bodyPr/>
                    <a:lstStyle/>
                    <a:p>
                      <a:r>
                        <a:rPr lang="en-US" sz="2000" i="1" kern="1200" dirty="0">
                          <a:solidFill>
                            <a:srgbClr val="002060"/>
                          </a:solidFill>
                          <a:effectLst/>
                          <a:latin typeface="Calibri" panose="020F0502020204030204" pitchFamily="34" charset="0"/>
                          <a:ea typeface="+mn-ea"/>
                          <a:cs typeface="Calibri" panose="020F0502020204030204" pitchFamily="34" charset="0"/>
                        </a:rPr>
                        <a:t>A </a:t>
                      </a:r>
                      <a:r>
                        <a:rPr lang="en-US" sz="2000" i="1" kern="1200" dirty="0">
                          <a:solidFill>
                            <a:srgbClr val="002060"/>
                          </a:solidFill>
                          <a:effectLst/>
                          <a:highlight>
                            <a:srgbClr val="FFFF00"/>
                          </a:highlight>
                          <a:latin typeface="Calibri" panose="020F0502020204030204" pitchFamily="34" charset="0"/>
                          <a:ea typeface="+mn-ea"/>
                          <a:cs typeface="Calibri" panose="020F0502020204030204" pitchFamily="34" charset="0"/>
                        </a:rPr>
                        <a:t>“Personal Option”</a:t>
                      </a:r>
                      <a:r>
                        <a:rPr lang="en-US" sz="2000" i="1" kern="1200" dirty="0">
                          <a:solidFill>
                            <a:srgbClr val="002060"/>
                          </a:solidFill>
                          <a:effectLst/>
                          <a:latin typeface="Calibri" panose="020F0502020204030204" pitchFamily="34" charset="0"/>
                          <a:ea typeface="+mn-ea"/>
                          <a:cs typeface="Calibri" panose="020F0502020204030204" pitchFamily="34" charset="0"/>
                        </a:rPr>
                        <a:t> plan in which the government allows for more choices, like tax-free Health Savings Accounts and short-term renewable plans, that let people select affordable options that are right for them, without adding new taxes.</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3000" b="1" dirty="0">
                          <a:solidFill>
                            <a:srgbClr val="002060"/>
                          </a:solidFill>
                          <a:latin typeface="Calibri" panose="020F0502020204030204" pitchFamily="34" charset="0"/>
                          <a:cs typeface="Calibri" panose="020F0502020204030204" pitchFamily="34" charset="0"/>
                        </a:rPr>
                        <a:t>69%</a:t>
                      </a:r>
                    </a:p>
                  </a:txBody>
                  <a:tcPr marL="18288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26038950"/>
                  </a:ext>
                </a:extLst>
              </a:tr>
              <a:tr h="822960">
                <a:tc>
                  <a:txBody>
                    <a:bodyPr/>
                    <a:lstStyle/>
                    <a:p>
                      <a:r>
                        <a:rPr lang="en-US" sz="2000" i="1" kern="1200" dirty="0">
                          <a:solidFill>
                            <a:srgbClr val="C00000"/>
                          </a:solidFill>
                          <a:effectLst/>
                          <a:latin typeface="Calibri" panose="020F0502020204030204" pitchFamily="34" charset="0"/>
                          <a:ea typeface="+mn-ea"/>
                          <a:cs typeface="Calibri" panose="020F0502020204030204" pitchFamily="34" charset="0"/>
                        </a:rPr>
                        <a:t>A </a:t>
                      </a:r>
                      <a:r>
                        <a:rPr lang="en-US" sz="2000" i="1" kern="1200" dirty="0">
                          <a:solidFill>
                            <a:srgbClr val="C00000"/>
                          </a:solidFill>
                          <a:effectLst/>
                          <a:highlight>
                            <a:srgbClr val="FFFF00"/>
                          </a:highlight>
                          <a:latin typeface="Calibri" panose="020F0502020204030204" pitchFamily="34" charset="0"/>
                          <a:ea typeface="+mn-ea"/>
                          <a:cs typeface="Calibri" panose="020F0502020204030204" pitchFamily="34" charset="0"/>
                        </a:rPr>
                        <a:t>“Public Option”</a:t>
                      </a:r>
                      <a:r>
                        <a:rPr lang="en-US" sz="2000" i="1" kern="1200" dirty="0">
                          <a:solidFill>
                            <a:srgbClr val="C00000"/>
                          </a:solidFill>
                          <a:effectLst/>
                          <a:latin typeface="Calibri" panose="020F0502020204030204" pitchFamily="34" charset="0"/>
                          <a:ea typeface="+mn-ea"/>
                          <a:cs typeface="Calibri" panose="020F0502020204030204" pitchFamily="34" charset="0"/>
                        </a:rPr>
                        <a:t> plan in which the government offers all Americans the option to purchase a public health insurance plan like Medicare.</a:t>
                      </a: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r>
                        <a:rPr lang="en-US" sz="3000" b="1" dirty="0">
                          <a:solidFill>
                            <a:srgbClr val="C00000"/>
                          </a:solidFill>
                          <a:latin typeface="Calibri" panose="020F0502020204030204" pitchFamily="34" charset="0"/>
                          <a:cs typeface="Calibri" panose="020F0502020204030204" pitchFamily="34" charset="0"/>
                        </a:rPr>
                        <a:t>31%</a:t>
                      </a:r>
                    </a:p>
                  </a:txBody>
                  <a:tcPr marL="18288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5646740"/>
                  </a:ext>
                </a:extLst>
              </a:tr>
              <a:tr h="822960">
                <a:tc>
                  <a:txBody>
                    <a:bodyPr/>
                    <a:lstStyle/>
                    <a:p>
                      <a:r>
                        <a:rPr lang="en-US" sz="2000" i="1" kern="1200" dirty="0">
                          <a:solidFill>
                            <a:srgbClr val="002060"/>
                          </a:solidFill>
                          <a:effectLst/>
                          <a:latin typeface="Calibri" panose="020F0502020204030204" pitchFamily="34" charset="0"/>
                          <a:ea typeface="+mn-ea"/>
                          <a:cs typeface="Calibri" panose="020F0502020204030204" pitchFamily="34" charset="0"/>
                        </a:rPr>
                        <a:t>A </a:t>
                      </a:r>
                      <a:r>
                        <a:rPr lang="en-US" sz="2000" i="1" kern="1200" dirty="0">
                          <a:solidFill>
                            <a:srgbClr val="002060"/>
                          </a:solidFill>
                          <a:effectLst/>
                          <a:highlight>
                            <a:srgbClr val="FFFF00"/>
                          </a:highlight>
                          <a:latin typeface="Calibri" panose="020F0502020204030204" pitchFamily="34" charset="0"/>
                          <a:ea typeface="+mn-ea"/>
                          <a:cs typeface="Calibri" panose="020F0502020204030204" pitchFamily="34" charset="0"/>
                        </a:rPr>
                        <a:t>“Personal Option”</a:t>
                      </a:r>
                      <a:r>
                        <a:rPr lang="en-US" sz="2000" i="1" kern="1200" dirty="0">
                          <a:solidFill>
                            <a:srgbClr val="002060"/>
                          </a:solidFill>
                          <a:effectLst/>
                          <a:latin typeface="Calibri" panose="020F0502020204030204" pitchFamily="34" charset="0"/>
                          <a:ea typeface="+mn-ea"/>
                          <a:cs typeface="Calibri" panose="020F0502020204030204" pitchFamily="34" charset="0"/>
                        </a:rPr>
                        <a:t> plan in which the government allows for more choices, like tax-free Health Savings Accounts and short-term renewable plans, that let people select affordable options that are right for them, without adding new taxes.</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3000" b="1" dirty="0">
                          <a:solidFill>
                            <a:srgbClr val="002060"/>
                          </a:solidFill>
                          <a:latin typeface="Calibri" panose="020F0502020204030204" pitchFamily="34" charset="0"/>
                          <a:cs typeface="Calibri" panose="020F0502020204030204" pitchFamily="34" charset="0"/>
                        </a:rPr>
                        <a:t>71%</a:t>
                      </a:r>
                    </a:p>
                  </a:txBody>
                  <a:tcPr marL="18288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21849607"/>
                  </a:ext>
                </a:extLst>
              </a:tr>
              <a:tr h="822960">
                <a:tc>
                  <a:txBody>
                    <a:bodyPr/>
                    <a:lstStyle/>
                    <a:p>
                      <a:r>
                        <a:rPr lang="en-US" sz="2000" i="1" kern="1200" dirty="0">
                          <a:solidFill>
                            <a:srgbClr val="C00000"/>
                          </a:solidFill>
                          <a:effectLst/>
                          <a:latin typeface="Calibri" panose="020F0502020204030204" pitchFamily="34" charset="0"/>
                          <a:ea typeface="+mn-ea"/>
                          <a:cs typeface="Calibri" panose="020F0502020204030204" pitchFamily="34" charset="0"/>
                        </a:rPr>
                        <a:t>A </a:t>
                      </a:r>
                      <a:r>
                        <a:rPr lang="en-US" sz="2000" i="1" kern="1200" dirty="0">
                          <a:solidFill>
                            <a:srgbClr val="C00000"/>
                          </a:solidFill>
                          <a:effectLst/>
                          <a:highlight>
                            <a:srgbClr val="FFFF00"/>
                          </a:highlight>
                          <a:latin typeface="Calibri" panose="020F0502020204030204" pitchFamily="34" charset="0"/>
                          <a:ea typeface="+mn-ea"/>
                          <a:cs typeface="Calibri" panose="020F0502020204030204" pitchFamily="34" charset="0"/>
                        </a:rPr>
                        <a:t>“Medicare for All”</a:t>
                      </a:r>
                      <a:r>
                        <a:rPr lang="en-US" sz="2000" i="1" kern="1200" dirty="0">
                          <a:solidFill>
                            <a:srgbClr val="C00000"/>
                          </a:solidFill>
                          <a:effectLst/>
                          <a:latin typeface="Calibri" panose="020F0502020204030204" pitchFamily="34" charset="0"/>
                          <a:ea typeface="+mn-ea"/>
                          <a:cs typeface="Calibri" panose="020F0502020204030204" pitchFamily="34" charset="0"/>
                        </a:rPr>
                        <a:t> plan that would end private health insurance coverage and move every American into a government-run health insurance plan.</a:t>
                      </a: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r>
                        <a:rPr lang="en-US" sz="3000" b="1" dirty="0">
                          <a:solidFill>
                            <a:srgbClr val="C00000"/>
                          </a:solidFill>
                          <a:latin typeface="Calibri" panose="020F0502020204030204" pitchFamily="34" charset="0"/>
                          <a:cs typeface="Calibri" panose="020F0502020204030204" pitchFamily="34" charset="0"/>
                        </a:rPr>
                        <a:t>29%</a:t>
                      </a:r>
                    </a:p>
                  </a:txBody>
                  <a:tcPr marL="18288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6047497"/>
                  </a:ext>
                </a:extLst>
              </a:tr>
            </a:tbl>
          </a:graphicData>
        </a:graphic>
      </p:graphicFrame>
      <p:sp>
        <p:nvSpPr>
          <p:cNvPr id="6" name="Rectangle 5">
            <a:extLst>
              <a:ext uri="{FF2B5EF4-FFF2-40B4-BE49-F238E27FC236}">
                <a16:creationId xmlns:a16="http://schemas.microsoft.com/office/drawing/2014/main" id="{A10EC4B0-5C2F-4CD4-833C-68799D2A44F5}"/>
              </a:ext>
            </a:extLst>
          </p:cNvPr>
          <p:cNvSpPr/>
          <p:nvPr/>
        </p:nvSpPr>
        <p:spPr>
          <a:xfrm rot="10800000" flipV="1">
            <a:off x="0" y="1278944"/>
            <a:ext cx="9143999" cy="584775"/>
          </a:xfrm>
          <a:prstGeom prst="rect">
            <a:avLst/>
          </a:prstGeom>
        </p:spPr>
        <p:txBody>
          <a:bodyPr wrap="square"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“Just based on what you know, which plan would you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prefer to improve health care for you and your family?”</a:t>
            </a:r>
          </a:p>
        </p:txBody>
      </p:sp>
    </p:spTree>
    <p:extLst>
      <p:ext uri="{BB962C8B-B14F-4D97-AF65-F5344CB8AC3E}">
        <p14:creationId xmlns:p14="http://schemas.microsoft.com/office/powerpoint/2010/main" val="878562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826336"/>
            <a:ext cx="9144000"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Personal Option v. Public/Medicare For All by Party</a:t>
            </a:r>
          </a:p>
        </p:txBody>
      </p:sp>
      <p:graphicFrame>
        <p:nvGraphicFramePr>
          <p:cNvPr id="26" name="Chart 25"/>
          <p:cNvGraphicFramePr/>
          <p:nvPr>
            <p:extLst>
              <p:ext uri="{D42A27DB-BD31-4B8C-83A1-F6EECF244321}">
                <p14:modId xmlns:p14="http://schemas.microsoft.com/office/powerpoint/2010/main" val="2148895858"/>
              </p:ext>
            </p:extLst>
          </p:nvPr>
        </p:nvGraphicFramePr>
        <p:xfrm>
          <a:off x="0" y="1146324"/>
          <a:ext cx="9144000" cy="25766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p:cNvGraphicFramePr/>
          <p:nvPr>
            <p:extLst>
              <p:ext uri="{D42A27DB-BD31-4B8C-83A1-F6EECF244321}">
                <p14:modId xmlns:p14="http://schemas.microsoft.com/office/powerpoint/2010/main" val="4282351766"/>
              </p:ext>
            </p:extLst>
          </p:nvPr>
        </p:nvGraphicFramePr>
        <p:xfrm>
          <a:off x="0" y="3676649"/>
          <a:ext cx="9144000" cy="297440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0" y="121363"/>
            <a:ext cx="9144000" cy="52322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Independents overwhelmingly prefer the Personal Option.</a:t>
            </a:r>
          </a:p>
        </p:txBody>
      </p:sp>
      <p:sp>
        <p:nvSpPr>
          <p:cNvPr id="11" name="TextBox 10"/>
          <p:cNvSpPr txBox="1"/>
          <p:nvPr/>
        </p:nvSpPr>
        <p:spPr>
          <a:xfrm>
            <a:off x="584820" y="3569096"/>
            <a:ext cx="664029" cy="307777"/>
          </a:xfrm>
          <a:prstGeom prst="rect">
            <a:avLst/>
          </a:prstGeom>
          <a:noFill/>
        </p:spPr>
        <p:txBody>
          <a:bodyPr wrap="square" rtlCol="0">
            <a:spAutoFit/>
          </a:bodyPr>
          <a:lstStyle>
            <a:defPPr>
              <a:defRPr lang="en-US"/>
            </a:defPPr>
            <a:lvl1pPr algn="ctr">
              <a:defRPr sz="1400" b="1" u="sng">
                <a:solidFill>
                  <a:srgbClr val="0000FF"/>
                </a:solidFill>
                <a:latin typeface="Times New Roman" pitchFamily="18" charset="0"/>
                <a:cs typeface="Times New Roman" pitchFamily="18"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+66</a:t>
            </a:r>
          </a:p>
        </p:txBody>
      </p:sp>
      <p:sp>
        <p:nvSpPr>
          <p:cNvPr id="12" name="TextBox 11"/>
          <p:cNvSpPr txBox="1"/>
          <p:nvPr/>
        </p:nvSpPr>
        <p:spPr>
          <a:xfrm>
            <a:off x="6073893" y="3569096"/>
            <a:ext cx="66402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+18</a:t>
            </a:r>
          </a:p>
        </p:txBody>
      </p:sp>
      <p:sp>
        <p:nvSpPr>
          <p:cNvPr id="13" name="TextBox 12"/>
          <p:cNvSpPr txBox="1"/>
          <p:nvPr/>
        </p:nvSpPr>
        <p:spPr>
          <a:xfrm>
            <a:off x="7903585" y="3569096"/>
            <a:ext cx="66402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+16</a:t>
            </a:r>
          </a:p>
        </p:txBody>
      </p:sp>
      <p:sp>
        <p:nvSpPr>
          <p:cNvPr id="10" name="TextBox 9"/>
          <p:cNvSpPr txBox="1"/>
          <p:nvPr/>
        </p:nvSpPr>
        <p:spPr>
          <a:xfrm>
            <a:off x="2414511" y="3569096"/>
            <a:ext cx="664029" cy="307777"/>
          </a:xfrm>
          <a:prstGeom prst="rect">
            <a:avLst/>
          </a:prstGeom>
          <a:noFill/>
        </p:spPr>
        <p:txBody>
          <a:bodyPr wrap="square" rtlCol="0">
            <a:spAutoFit/>
          </a:bodyPr>
          <a:lstStyle>
            <a:defPPr>
              <a:defRPr lang="en-US"/>
            </a:defPPr>
            <a:lvl1pPr algn="ctr">
              <a:defRPr sz="1400" b="1" u="sng">
                <a:solidFill>
                  <a:srgbClr val="0000FF"/>
                </a:solidFill>
                <a:latin typeface="Times New Roman" pitchFamily="18" charset="0"/>
                <a:cs typeface="Times New Roman" pitchFamily="18"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+62</a:t>
            </a:r>
          </a:p>
        </p:txBody>
      </p:sp>
      <p:sp>
        <p:nvSpPr>
          <p:cNvPr id="15" name="TextBox 14"/>
          <p:cNvSpPr txBox="1"/>
          <p:nvPr/>
        </p:nvSpPr>
        <p:spPr>
          <a:xfrm>
            <a:off x="4244202" y="3569096"/>
            <a:ext cx="664029" cy="307777"/>
          </a:xfrm>
          <a:prstGeom prst="rect">
            <a:avLst/>
          </a:prstGeom>
          <a:noFill/>
        </p:spPr>
        <p:txBody>
          <a:bodyPr wrap="square" rtlCol="0">
            <a:spAutoFit/>
          </a:bodyPr>
          <a:lstStyle>
            <a:defPPr>
              <a:defRPr lang="en-US"/>
            </a:defPPr>
            <a:lvl1pPr algn="ctr">
              <a:defRPr sz="1400" b="1" u="sng">
                <a:solidFill>
                  <a:srgbClr val="0000FF"/>
                </a:solidFill>
                <a:latin typeface="Times New Roman" pitchFamily="18" charset="0"/>
                <a:cs typeface="Times New Roman" pitchFamily="18"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+36</a:t>
            </a:r>
          </a:p>
        </p:txBody>
      </p:sp>
      <p:sp>
        <p:nvSpPr>
          <p:cNvPr id="27" name="TextBox 26"/>
          <p:cNvSpPr txBox="1"/>
          <p:nvPr/>
        </p:nvSpPr>
        <p:spPr>
          <a:xfrm>
            <a:off x="584820" y="1099990"/>
            <a:ext cx="664029" cy="307777"/>
          </a:xfrm>
          <a:prstGeom prst="rect">
            <a:avLst/>
          </a:prstGeom>
          <a:noFill/>
        </p:spPr>
        <p:txBody>
          <a:bodyPr wrap="square" rtlCol="0">
            <a:spAutoFit/>
          </a:bodyPr>
          <a:lstStyle>
            <a:defPPr>
              <a:defRPr lang="en-US"/>
            </a:defPPr>
            <a:lvl1pPr algn="ctr">
              <a:defRPr sz="1400" b="1" u="sng">
                <a:solidFill>
                  <a:srgbClr val="0000FF"/>
                </a:solidFill>
                <a:latin typeface="Times New Roman" pitchFamily="18" charset="0"/>
                <a:cs typeface="Times New Roman" pitchFamily="18"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+76</a:t>
            </a:r>
          </a:p>
        </p:txBody>
      </p:sp>
      <p:sp>
        <p:nvSpPr>
          <p:cNvPr id="28" name="TextBox 27"/>
          <p:cNvSpPr txBox="1"/>
          <p:nvPr/>
        </p:nvSpPr>
        <p:spPr>
          <a:xfrm>
            <a:off x="6073893" y="1099990"/>
            <a:ext cx="66402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+28</a:t>
            </a:r>
          </a:p>
        </p:txBody>
      </p:sp>
      <p:sp>
        <p:nvSpPr>
          <p:cNvPr id="29" name="TextBox 28"/>
          <p:cNvSpPr txBox="1"/>
          <p:nvPr/>
        </p:nvSpPr>
        <p:spPr>
          <a:xfrm>
            <a:off x="7903585" y="1099990"/>
            <a:ext cx="66402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C00000"/>
                </a:solidFill>
                <a:effectLst/>
                <a:uLnTx/>
                <a:uFillTx/>
                <a:latin typeface="Calibri" panose="020F0502020204030204" pitchFamily="34" charset="0"/>
                <a:ea typeface="+mn-ea"/>
                <a:cs typeface="Times New Roman" pitchFamily="18" charset="0"/>
              </a:rPr>
              <a:t>-2</a:t>
            </a:r>
          </a:p>
        </p:txBody>
      </p:sp>
      <p:sp>
        <p:nvSpPr>
          <p:cNvPr id="30" name="TextBox 29"/>
          <p:cNvSpPr txBox="1"/>
          <p:nvPr/>
        </p:nvSpPr>
        <p:spPr>
          <a:xfrm>
            <a:off x="2414511" y="1099990"/>
            <a:ext cx="664029" cy="307777"/>
          </a:xfrm>
          <a:prstGeom prst="rect">
            <a:avLst/>
          </a:prstGeom>
          <a:noFill/>
        </p:spPr>
        <p:txBody>
          <a:bodyPr wrap="square" rtlCol="0">
            <a:spAutoFit/>
          </a:bodyPr>
          <a:lstStyle>
            <a:defPPr>
              <a:defRPr lang="en-US"/>
            </a:defPPr>
            <a:lvl1pPr algn="ctr">
              <a:defRPr sz="1400" b="1" u="sng">
                <a:solidFill>
                  <a:srgbClr val="0000FF"/>
                </a:solidFill>
                <a:latin typeface="Times New Roman" pitchFamily="18" charset="0"/>
                <a:cs typeface="Times New Roman" pitchFamily="18"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+68</a:t>
            </a:r>
          </a:p>
        </p:txBody>
      </p:sp>
      <p:sp>
        <p:nvSpPr>
          <p:cNvPr id="31" name="TextBox 30"/>
          <p:cNvSpPr txBox="1"/>
          <p:nvPr/>
        </p:nvSpPr>
        <p:spPr>
          <a:xfrm>
            <a:off x="4244202" y="1099990"/>
            <a:ext cx="664029" cy="307777"/>
          </a:xfrm>
          <a:prstGeom prst="rect">
            <a:avLst/>
          </a:prstGeom>
          <a:noFill/>
        </p:spPr>
        <p:txBody>
          <a:bodyPr wrap="square" rtlCol="0">
            <a:spAutoFit/>
          </a:bodyPr>
          <a:lstStyle>
            <a:defPPr>
              <a:defRPr lang="en-US"/>
            </a:defPPr>
            <a:lvl1pPr algn="ctr">
              <a:defRPr sz="1400" b="1" u="sng">
                <a:solidFill>
                  <a:srgbClr val="0000FF"/>
                </a:solidFill>
                <a:latin typeface="Times New Roman" pitchFamily="18" charset="0"/>
                <a:cs typeface="Times New Roman" pitchFamily="18"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+62</a:t>
            </a:r>
          </a:p>
        </p:txBody>
      </p:sp>
      <p:sp>
        <p:nvSpPr>
          <p:cNvPr id="2" name="TextBox 1">
            <a:extLst>
              <a:ext uri="{FF2B5EF4-FFF2-40B4-BE49-F238E27FC236}">
                <a16:creationId xmlns:a16="http://schemas.microsoft.com/office/drawing/2014/main" id="{CA3C41E1-7242-4A47-B366-C294F8CC559D}"/>
              </a:ext>
            </a:extLst>
          </p:cNvPr>
          <p:cNvSpPr txBox="1"/>
          <p:nvPr/>
        </p:nvSpPr>
        <p:spPr>
          <a:xfrm>
            <a:off x="7471611" y="841725"/>
            <a:ext cx="1575030" cy="307777"/>
          </a:xfrm>
          <a:prstGeom prst="rect">
            <a:avLst/>
          </a:prstGeom>
          <a:no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rgbClr val="000000"/>
                </a:solidFill>
                <a:latin typeface="Calibri" panose="020F0502020204030204" pitchFamily="34" charset="0"/>
                <a:cs typeface="Times New Roman" panose="02020603050405020304" pitchFamily="18" charset="0"/>
              </a:rPr>
              <a:t>v. Medicare For All</a:t>
            </a:r>
            <a:endPar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885E5A6F-0275-44C9-BF7F-4A7C309766BC}"/>
              </a:ext>
            </a:extLst>
          </p:cNvPr>
          <p:cNvSpPr txBox="1"/>
          <p:nvPr/>
        </p:nvSpPr>
        <p:spPr>
          <a:xfrm>
            <a:off x="7471612" y="3190305"/>
            <a:ext cx="1565514" cy="307777"/>
          </a:xfrm>
          <a:prstGeom prst="rect">
            <a:avLst/>
          </a:prstGeom>
          <a:no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v. Public Option</a:t>
            </a:r>
          </a:p>
        </p:txBody>
      </p:sp>
    </p:spTree>
    <p:extLst>
      <p:ext uri="{BB962C8B-B14F-4D97-AF65-F5344CB8AC3E}">
        <p14:creationId xmlns:p14="http://schemas.microsoft.com/office/powerpoint/2010/main" val="213532149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826336"/>
            <a:ext cx="9144000"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Personal Option v. Public/Medicare For All by </a:t>
            </a:r>
            <a:r>
              <a:rPr lang="en-US" sz="1600" b="1" i="1" dirty="0">
                <a:solidFill>
                  <a:srgbClr val="000000"/>
                </a:solidFill>
                <a:latin typeface="Calibri" panose="020F0502020204030204" pitchFamily="34" charset="0"/>
                <a:cs typeface="Times New Roman" pitchFamily="18" charset="0"/>
              </a:rPr>
              <a:t>Ethnicity</a:t>
            </a:r>
            <a:endPar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endParaRPr>
          </a:p>
        </p:txBody>
      </p:sp>
      <p:graphicFrame>
        <p:nvGraphicFramePr>
          <p:cNvPr id="26" name="Chart 25"/>
          <p:cNvGraphicFramePr/>
          <p:nvPr>
            <p:extLst>
              <p:ext uri="{D42A27DB-BD31-4B8C-83A1-F6EECF244321}">
                <p14:modId xmlns:p14="http://schemas.microsoft.com/office/powerpoint/2010/main" val="1836973366"/>
              </p:ext>
            </p:extLst>
          </p:nvPr>
        </p:nvGraphicFramePr>
        <p:xfrm>
          <a:off x="0" y="1146324"/>
          <a:ext cx="9144000" cy="25766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p:cNvGraphicFramePr/>
          <p:nvPr>
            <p:extLst>
              <p:ext uri="{D42A27DB-BD31-4B8C-83A1-F6EECF244321}">
                <p14:modId xmlns:p14="http://schemas.microsoft.com/office/powerpoint/2010/main" val="1952144957"/>
              </p:ext>
            </p:extLst>
          </p:nvPr>
        </p:nvGraphicFramePr>
        <p:xfrm>
          <a:off x="0" y="3676649"/>
          <a:ext cx="9144000" cy="297440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0" y="18928"/>
            <a:ext cx="9144000" cy="89255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The Personal Option </a:t>
            </a:r>
            <a:r>
              <a:rPr lang="en-US" sz="2600" b="1" dirty="0">
                <a:solidFill>
                  <a:srgbClr val="000000"/>
                </a:solidFill>
                <a:latin typeface="Calibri" panose="020F0502020204030204" pitchFamily="34" charset="0"/>
                <a:cs typeface="Times New Roman" pitchFamily="18" charset="0"/>
              </a:rPr>
              <a:t>receives </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2600" b="1" dirty="0">
                <a:solidFill>
                  <a:srgbClr val="000000"/>
                </a:solidFill>
                <a:latin typeface="Calibri" panose="020F0502020204030204" pitchFamily="34" charset="0"/>
                <a:cs typeface="Times New Roman" pitchFamily="18" charset="0"/>
              </a:rPr>
              <a:t>majority support regardless of race.</a:t>
            </a:r>
            <a:endParaRPr kumimoji="0" lang="en-US" sz="26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endParaRPr>
          </a:p>
        </p:txBody>
      </p:sp>
      <p:sp>
        <p:nvSpPr>
          <p:cNvPr id="11" name="TextBox 10"/>
          <p:cNvSpPr txBox="1"/>
          <p:nvPr/>
        </p:nvSpPr>
        <p:spPr>
          <a:xfrm>
            <a:off x="584820" y="3569096"/>
            <a:ext cx="664029" cy="307777"/>
          </a:xfrm>
          <a:prstGeom prst="rect">
            <a:avLst/>
          </a:prstGeom>
          <a:noFill/>
        </p:spPr>
        <p:txBody>
          <a:bodyPr wrap="square" rtlCol="0">
            <a:spAutoFit/>
          </a:bodyPr>
          <a:lstStyle>
            <a:defPPr>
              <a:defRPr lang="en-US"/>
            </a:defPPr>
            <a:lvl1pPr algn="ctr">
              <a:defRPr sz="1400" b="1" u="sng">
                <a:solidFill>
                  <a:srgbClr val="0000FF"/>
                </a:solidFill>
                <a:latin typeface="Times New Roman" pitchFamily="18" charset="0"/>
                <a:cs typeface="Times New Roman" pitchFamily="18"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+40</a:t>
            </a:r>
          </a:p>
        </p:txBody>
      </p:sp>
      <p:sp>
        <p:nvSpPr>
          <p:cNvPr id="12" name="TextBox 11"/>
          <p:cNvSpPr txBox="1"/>
          <p:nvPr/>
        </p:nvSpPr>
        <p:spPr>
          <a:xfrm>
            <a:off x="6073893" y="3569096"/>
            <a:ext cx="66402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+8</a:t>
            </a:r>
          </a:p>
        </p:txBody>
      </p:sp>
      <p:sp>
        <p:nvSpPr>
          <p:cNvPr id="13" name="TextBox 12"/>
          <p:cNvSpPr txBox="1"/>
          <p:nvPr/>
        </p:nvSpPr>
        <p:spPr>
          <a:xfrm>
            <a:off x="7903585" y="3569096"/>
            <a:ext cx="66402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+10</a:t>
            </a:r>
          </a:p>
        </p:txBody>
      </p:sp>
      <p:sp>
        <p:nvSpPr>
          <p:cNvPr id="10" name="TextBox 9"/>
          <p:cNvSpPr txBox="1"/>
          <p:nvPr/>
        </p:nvSpPr>
        <p:spPr>
          <a:xfrm>
            <a:off x="2414511" y="3569096"/>
            <a:ext cx="664029" cy="307777"/>
          </a:xfrm>
          <a:prstGeom prst="rect">
            <a:avLst/>
          </a:prstGeom>
          <a:noFill/>
        </p:spPr>
        <p:txBody>
          <a:bodyPr wrap="square" rtlCol="0">
            <a:spAutoFit/>
          </a:bodyPr>
          <a:lstStyle>
            <a:defPPr>
              <a:defRPr lang="en-US"/>
            </a:defPPr>
            <a:lvl1pPr algn="ctr">
              <a:defRPr sz="1400" b="1" u="sng">
                <a:solidFill>
                  <a:srgbClr val="0000FF"/>
                </a:solidFill>
                <a:latin typeface="Times New Roman" pitchFamily="18" charset="0"/>
                <a:cs typeface="Times New Roman" pitchFamily="18"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+32</a:t>
            </a:r>
          </a:p>
        </p:txBody>
      </p:sp>
      <p:sp>
        <p:nvSpPr>
          <p:cNvPr id="15" name="TextBox 14"/>
          <p:cNvSpPr txBox="1"/>
          <p:nvPr/>
        </p:nvSpPr>
        <p:spPr>
          <a:xfrm>
            <a:off x="4244202" y="3569096"/>
            <a:ext cx="664029" cy="307777"/>
          </a:xfrm>
          <a:prstGeom prst="rect">
            <a:avLst/>
          </a:prstGeom>
          <a:noFill/>
        </p:spPr>
        <p:txBody>
          <a:bodyPr wrap="square" rtlCol="0">
            <a:spAutoFit/>
          </a:bodyPr>
          <a:lstStyle>
            <a:defPPr>
              <a:defRPr lang="en-US"/>
            </a:defPPr>
            <a:lvl1pPr algn="ctr">
              <a:defRPr sz="1400" b="1" u="sng">
                <a:solidFill>
                  <a:srgbClr val="0000FF"/>
                </a:solidFill>
                <a:latin typeface="Times New Roman" pitchFamily="18" charset="0"/>
                <a:cs typeface="Times New Roman" pitchFamily="18"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+48</a:t>
            </a:r>
          </a:p>
        </p:txBody>
      </p:sp>
      <p:sp>
        <p:nvSpPr>
          <p:cNvPr id="27" name="TextBox 26"/>
          <p:cNvSpPr txBox="1"/>
          <p:nvPr/>
        </p:nvSpPr>
        <p:spPr>
          <a:xfrm>
            <a:off x="584820" y="1099990"/>
            <a:ext cx="664029" cy="307777"/>
          </a:xfrm>
          <a:prstGeom prst="rect">
            <a:avLst/>
          </a:prstGeom>
          <a:noFill/>
        </p:spPr>
        <p:txBody>
          <a:bodyPr wrap="square" rtlCol="0">
            <a:spAutoFit/>
          </a:bodyPr>
          <a:lstStyle>
            <a:defPPr>
              <a:defRPr lang="en-US"/>
            </a:defPPr>
            <a:lvl1pPr algn="ctr">
              <a:defRPr sz="1400" b="1" u="sng">
                <a:solidFill>
                  <a:srgbClr val="0000FF"/>
                </a:solidFill>
                <a:latin typeface="Times New Roman" pitchFamily="18" charset="0"/>
                <a:cs typeface="Times New Roman" pitchFamily="18"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+48</a:t>
            </a:r>
          </a:p>
        </p:txBody>
      </p:sp>
      <p:sp>
        <p:nvSpPr>
          <p:cNvPr id="28" name="TextBox 27"/>
          <p:cNvSpPr txBox="1"/>
          <p:nvPr/>
        </p:nvSpPr>
        <p:spPr>
          <a:xfrm>
            <a:off x="6073893" y="1099990"/>
            <a:ext cx="66402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+18</a:t>
            </a:r>
          </a:p>
        </p:txBody>
      </p:sp>
      <p:sp>
        <p:nvSpPr>
          <p:cNvPr id="29" name="TextBox 28"/>
          <p:cNvSpPr txBox="1"/>
          <p:nvPr/>
        </p:nvSpPr>
        <p:spPr>
          <a:xfrm>
            <a:off x="7903585" y="1099990"/>
            <a:ext cx="66402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+4</a:t>
            </a:r>
          </a:p>
        </p:txBody>
      </p:sp>
      <p:sp>
        <p:nvSpPr>
          <p:cNvPr id="30" name="TextBox 29"/>
          <p:cNvSpPr txBox="1"/>
          <p:nvPr/>
        </p:nvSpPr>
        <p:spPr>
          <a:xfrm>
            <a:off x="2414511" y="1099990"/>
            <a:ext cx="664029" cy="307777"/>
          </a:xfrm>
          <a:prstGeom prst="rect">
            <a:avLst/>
          </a:prstGeom>
          <a:noFill/>
        </p:spPr>
        <p:txBody>
          <a:bodyPr wrap="square" rtlCol="0">
            <a:spAutoFit/>
          </a:bodyPr>
          <a:lstStyle>
            <a:defPPr>
              <a:defRPr lang="en-US"/>
            </a:defPPr>
            <a:lvl1pPr algn="ctr">
              <a:defRPr sz="1400" b="1" u="sng">
                <a:solidFill>
                  <a:srgbClr val="0000FF"/>
                </a:solidFill>
                <a:latin typeface="Times New Roman" pitchFamily="18" charset="0"/>
                <a:cs typeface="Times New Roman" pitchFamily="18"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+28</a:t>
            </a:r>
          </a:p>
        </p:txBody>
      </p:sp>
      <p:sp>
        <p:nvSpPr>
          <p:cNvPr id="31" name="TextBox 30"/>
          <p:cNvSpPr txBox="1"/>
          <p:nvPr/>
        </p:nvSpPr>
        <p:spPr>
          <a:xfrm>
            <a:off x="4244202" y="1099990"/>
            <a:ext cx="664029" cy="307777"/>
          </a:xfrm>
          <a:prstGeom prst="rect">
            <a:avLst/>
          </a:prstGeom>
          <a:noFill/>
        </p:spPr>
        <p:txBody>
          <a:bodyPr wrap="square" rtlCol="0">
            <a:spAutoFit/>
          </a:bodyPr>
          <a:lstStyle>
            <a:defPPr>
              <a:defRPr lang="en-US"/>
            </a:defPPr>
            <a:lvl1pPr algn="ctr">
              <a:defRPr sz="1400" b="1" u="sng">
                <a:solidFill>
                  <a:srgbClr val="0000FF"/>
                </a:solidFill>
                <a:latin typeface="Times New Roman" pitchFamily="18" charset="0"/>
                <a:cs typeface="Times New Roman" pitchFamily="18"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+42</a:t>
            </a:r>
          </a:p>
        </p:txBody>
      </p:sp>
      <p:sp>
        <p:nvSpPr>
          <p:cNvPr id="2" name="TextBox 1">
            <a:extLst>
              <a:ext uri="{FF2B5EF4-FFF2-40B4-BE49-F238E27FC236}">
                <a16:creationId xmlns:a16="http://schemas.microsoft.com/office/drawing/2014/main" id="{CA3C41E1-7242-4A47-B366-C294F8CC559D}"/>
              </a:ext>
            </a:extLst>
          </p:cNvPr>
          <p:cNvSpPr txBox="1"/>
          <p:nvPr/>
        </p:nvSpPr>
        <p:spPr>
          <a:xfrm>
            <a:off x="7471611" y="841725"/>
            <a:ext cx="1575030" cy="307777"/>
          </a:xfrm>
          <a:prstGeom prst="rect">
            <a:avLst/>
          </a:prstGeom>
          <a:no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rgbClr val="000000"/>
                </a:solidFill>
                <a:latin typeface="Calibri" panose="020F0502020204030204" pitchFamily="34" charset="0"/>
                <a:cs typeface="Times New Roman" panose="02020603050405020304" pitchFamily="18" charset="0"/>
              </a:rPr>
              <a:t>v. Medicare For All</a:t>
            </a:r>
            <a:endPar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885E5A6F-0275-44C9-BF7F-4A7C309766BC}"/>
              </a:ext>
            </a:extLst>
          </p:cNvPr>
          <p:cNvSpPr txBox="1"/>
          <p:nvPr/>
        </p:nvSpPr>
        <p:spPr>
          <a:xfrm>
            <a:off x="7471612" y="3190305"/>
            <a:ext cx="1565514" cy="307777"/>
          </a:xfrm>
          <a:prstGeom prst="rect">
            <a:avLst/>
          </a:prstGeom>
          <a:no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v. Public Option</a:t>
            </a:r>
          </a:p>
        </p:txBody>
      </p:sp>
      <p:cxnSp>
        <p:nvCxnSpPr>
          <p:cNvPr id="19" name="Straight Connector 18">
            <a:extLst>
              <a:ext uri="{FF2B5EF4-FFF2-40B4-BE49-F238E27FC236}">
                <a16:creationId xmlns:a16="http://schemas.microsoft.com/office/drawing/2014/main" id="{FA6AF4CB-B25B-43D0-AED5-F3DCB6334A25}"/>
              </a:ext>
            </a:extLst>
          </p:cNvPr>
          <p:cNvCxnSpPr/>
          <p:nvPr/>
        </p:nvCxnSpPr>
        <p:spPr bwMode="auto">
          <a:xfrm>
            <a:off x="3633622" y="1211224"/>
            <a:ext cx="10478" cy="4811955"/>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61232773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p:nvPr>
            <p:extLst>
              <p:ext uri="{D42A27DB-BD31-4B8C-83A1-F6EECF244321}">
                <p14:modId xmlns:p14="http://schemas.microsoft.com/office/powerpoint/2010/main" val="2498723514"/>
              </p:ext>
            </p:extLst>
          </p:nvPr>
        </p:nvGraphicFramePr>
        <p:xfrm>
          <a:off x="0" y="961541"/>
          <a:ext cx="9144000" cy="27997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p:cNvGraphicFramePr/>
          <p:nvPr>
            <p:extLst>
              <p:ext uri="{D42A27DB-BD31-4B8C-83A1-F6EECF244321}">
                <p14:modId xmlns:p14="http://schemas.microsoft.com/office/powerpoint/2010/main" val="3003680112"/>
              </p:ext>
            </p:extLst>
          </p:nvPr>
        </p:nvGraphicFramePr>
        <p:xfrm>
          <a:off x="0" y="3676650"/>
          <a:ext cx="9144000" cy="279974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0" y="14537"/>
            <a:ext cx="9144000" cy="89255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2600" b="1" dirty="0">
                <a:solidFill>
                  <a:srgbClr val="000000"/>
                </a:solidFill>
                <a:latin typeface="Calibri" panose="020F0502020204030204" pitchFamily="34" charset="0"/>
                <a:cs typeface="Times New Roman" pitchFamily="18" charset="0"/>
              </a:rPr>
              <a:t>Women without a college degree are </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2600" b="1" dirty="0">
                <a:solidFill>
                  <a:srgbClr val="000000"/>
                </a:solidFill>
                <a:latin typeface="Calibri" panose="020F0502020204030204" pitchFamily="34" charset="0"/>
                <a:cs typeface="Times New Roman" pitchFamily="18" charset="0"/>
              </a:rPr>
              <a:t>driving the support for the Personal Option.</a:t>
            </a:r>
            <a:endParaRPr kumimoji="0" lang="en-US" sz="26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endParaRPr>
          </a:p>
        </p:txBody>
      </p:sp>
      <p:sp>
        <p:nvSpPr>
          <p:cNvPr id="11" name="TextBox 10"/>
          <p:cNvSpPr txBox="1"/>
          <p:nvPr/>
        </p:nvSpPr>
        <p:spPr>
          <a:xfrm>
            <a:off x="822945" y="3569096"/>
            <a:ext cx="664029" cy="307777"/>
          </a:xfrm>
          <a:prstGeom prst="rect">
            <a:avLst/>
          </a:prstGeom>
          <a:noFill/>
        </p:spPr>
        <p:txBody>
          <a:bodyPr wrap="square" rtlCol="0">
            <a:spAutoFit/>
          </a:bodyPr>
          <a:lstStyle>
            <a:defPPr>
              <a:defRPr lang="en-US"/>
            </a:defPPr>
            <a:lvl1pPr algn="ctr">
              <a:defRPr sz="1400" b="1" u="sng">
                <a:solidFill>
                  <a:srgbClr val="0000FF"/>
                </a:solidFill>
                <a:latin typeface="Times New Roman" pitchFamily="18" charset="0"/>
                <a:cs typeface="Times New Roman" pitchFamily="18"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+26</a:t>
            </a:r>
          </a:p>
        </p:txBody>
      </p:sp>
      <p:sp>
        <p:nvSpPr>
          <p:cNvPr id="13" name="TextBox 12"/>
          <p:cNvSpPr txBox="1"/>
          <p:nvPr/>
        </p:nvSpPr>
        <p:spPr>
          <a:xfrm>
            <a:off x="7651007" y="3569095"/>
            <a:ext cx="66402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+38</a:t>
            </a:r>
          </a:p>
        </p:txBody>
      </p:sp>
      <p:sp>
        <p:nvSpPr>
          <p:cNvPr id="10" name="TextBox 9"/>
          <p:cNvSpPr txBox="1"/>
          <p:nvPr/>
        </p:nvSpPr>
        <p:spPr>
          <a:xfrm>
            <a:off x="3088065" y="3569096"/>
            <a:ext cx="664029" cy="307777"/>
          </a:xfrm>
          <a:prstGeom prst="rect">
            <a:avLst/>
          </a:prstGeom>
          <a:noFill/>
        </p:spPr>
        <p:txBody>
          <a:bodyPr wrap="square" rtlCol="0">
            <a:spAutoFit/>
          </a:bodyPr>
          <a:lstStyle>
            <a:defPPr>
              <a:defRPr lang="en-US"/>
            </a:defPPr>
            <a:lvl1pPr algn="ctr">
              <a:defRPr sz="1400" b="1" u="sng">
                <a:solidFill>
                  <a:srgbClr val="0000FF"/>
                </a:solidFill>
                <a:latin typeface="Times New Roman" pitchFamily="18" charset="0"/>
                <a:cs typeface="Times New Roman" pitchFamily="18"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+38</a:t>
            </a:r>
          </a:p>
        </p:txBody>
      </p:sp>
      <p:sp>
        <p:nvSpPr>
          <p:cNvPr id="15" name="TextBox 14"/>
          <p:cNvSpPr txBox="1"/>
          <p:nvPr/>
        </p:nvSpPr>
        <p:spPr>
          <a:xfrm>
            <a:off x="5387202" y="3569096"/>
            <a:ext cx="664029" cy="307777"/>
          </a:xfrm>
          <a:prstGeom prst="rect">
            <a:avLst/>
          </a:prstGeom>
          <a:noFill/>
        </p:spPr>
        <p:txBody>
          <a:bodyPr wrap="square" rtlCol="0">
            <a:spAutoFit/>
          </a:bodyPr>
          <a:lstStyle>
            <a:defPPr>
              <a:defRPr lang="en-US"/>
            </a:defPPr>
            <a:lvl1pPr algn="ctr">
              <a:defRPr sz="1400" b="1" u="sng">
                <a:solidFill>
                  <a:srgbClr val="0000FF"/>
                </a:solidFill>
                <a:latin typeface="Times New Roman" pitchFamily="18" charset="0"/>
                <a:cs typeface="Times New Roman" pitchFamily="18"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+48</a:t>
            </a:r>
          </a:p>
        </p:txBody>
      </p:sp>
      <p:sp>
        <p:nvSpPr>
          <p:cNvPr id="12" name="TextBox 11"/>
          <p:cNvSpPr txBox="1"/>
          <p:nvPr/>
        </p:nvSpPr>
        <p:spPr>
          <a:xfrm>
            <a:off x="822945" y="1178321"/>
            <a:ext cx="664029" cy="307777"/>
          </a:xfrm>
          <a:prstGeom prst="rect">
            <a:avLst/>
          </a:prstGeom>
          <a:noFill/>
        </p:spPr>
        <p:txBody>
          <a:bodyPr wrap="square" rtlCol="0">
            <a:spAutoFit/>
          </a:bodyPr>
          <a:lstStyle>
            <a:defPPr>
              <a:defRPr lang="en-US"/>
            </a:defPPr>
            <a:lvl1pPr algn="ctr">
              <a:defRPr sz="1400" b="1" u="sng">
                <a:solidFill>
                  <a:srgbClr val="0000FF"/>
                </a:solidFill>
                <a:latin typeface="Times New Roman" pitchFamily="18" charset="0"/>
                <a:cs typeface="Times New Roman" pitchFamily="18"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+36</a:t>
            </a:r>
          </a:p>
        </p:txBody>
      </p:sp>
      <p:sp>
        <p:nvSpPr>
          <p:cNvPr id="17" name="TextBox 16"/>
          <p:cNvSpPr txBox="1"/>
          <p:nvPr/>
        </p:nvSpPr>
        <p:spPr>
          <a:xfrm>
            <a:off x="7651007" y="1178320"/>
            <a:ext cx="66402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+44</a:t>
            </a:r>
          </a:p>
        </p:txBody>
      </p:sp>
      <p:sp>
        <p:nvSpPr>
          <p:cNvPr id="19" name="TextBox 18"/>
          <p:cNvSpPr txBox="1"/>
          <p:nvPr/>
        </p:nvSpPr>
        <p:spPr>
          <a:xfrm>
            <a:off x="3088065" y="1178321"/>
            <a:ext cx="664029" cy="307777"/>
          </a:xfrm>
          <a:prstGeom prst="rect">
            <a:avLst/>
          </a:prstGeom>
          <a:noFill/>
        </p:spPr>
        <p:txBody>
          <a:bodyPr wrap="square" rtlCol="0">
            <a:spAutoFit/>
          </a:bodyPr>
          <a:lstStyle>
            <a:defPPr>
              <a:defRPr lang="en-US"/>
            </a:defPPr>
            <a:lvl1pPr algn="ctr">
              <a:defRPr sz="1400" b="1" u="sng">
                <a:solidFill>
                  <a:srgbClr val="0000FF"/>
                </a:solidFill>
                <a:latin typeface="Times New Roman" pitchFamily="18" charset="0"/>
                <a:cs typeface="Times New Roman" pitchFamily="18"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+32</a:t>
            </a:r>
          </a:p>
        </p:txBody>
      </p:sp>
      <p:sp>
        <p:nvSpPr>
          <p:cNvPr id="20" name="TextBox 19"/>
          <p:cNvSpPr txBox="1"/>
          <p:nvPr/>
        </p:nvSpPr>
        <p:spPr>
          <a:xfrm>
            <a:off x="5387202" y="1178321"/>
            <a:ext cx="664029" cy="307777"/>
          </a:xfrm>
          <a:prstGeom prst="rect">
            <a:avLst/>
          </a:prstGeom>
          <a:noFill/>
        </p:spPr>
        <p:txBody>
          <a:bodyPr wrap="square" rtlCol="0">
            <a:spAutoFit/>
          </a:bodyPr>
          <a:lstStyle>
            <a:defPPr>
              <a:defRPr lang="en-US"/>
            </a:defPPr>
            <a:lvl1pPr algn="ctr">
              <a:defRPr sz="1400" b="1" u="sng">
                <a:solidFill>
                  <a:srgbClr val="0000FF"/>
                </a:solidFill>
                <a:latin typeface="Times New Roman" pitchFamily="18" charset="0"/>
                <a:cs typeface="Times New Roman" pitchFamily="18"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alibri" panose="020F0502020204030204" pitchFamily="34" charset="0"/>
                <a:ea typeface="+mn-ea"/>
                <a:cs typeface="Times New Roman" pitchFamily="18" charset="0"/>
              </a:rPr>
              <a:t>+54</a:t>
            </a:r>
          </a:p>
        </p:txBody>
      </p:sp>
      <p:sp>
        <p:nvSpPr>
          <p:cNvPr id="2" name="TextBox 1">
            <a:extLst>
              <a:ext uri="{FF2B5EF4-FFF2-40B4-BE49-F238E27FC236}">
                <a16:creationId xmlns:a16="http://schemas.microsoft.com/office/drawing/2014/main" id="{1FCBB764-676F-4AF2-8F18-12369A8A0855}"/>
              </a:ext>
            </a:extLst>
          </p:cNvPr>
          <p:cNvSpPr txBox="1"/>
          <p:nvPr/>
        </p:nvSpPr>
        <p:spPr>
          <a:xfrm>
            <a:off x="0" y="826336"/>
            <a:ext cx="9144000"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Personal Option v. Public/Medicare For All by Gender/Education</a:t>
            </a:r>
          </a:p>
        </p:txBody>
      </p:sp>
      <p:sp>
        <p:nvSpPr>
          <p:cNvPr id="3" name="TextBox 2">
            <a:extLst>
              <a:ext uri="{FF2B5EF4-FFF2-40B4-BE49-F238E27FC236}">
                <a16:creationId xmlns:a16="http://schemas.microsoft.com/office/drawing/2014/main" id="{77CE65EB-4301-456A-9102-AB9A5C8178B2}"/>
              </a:ext>
            </a:extLst>
          </p:cNvPr>
          <p:cNvSpPr txBox="1"/>
          <p:nvPr/>
        </p:nvSpPr>
        <p:spPr>
          <a:xfrm>
            <a:off x="7471611" y="841725"/>
            <a:ext cx="1575030" cy="307777"/>
          </a:xfrm>
          <a:prstGeom prst="rect">
            <a:avLst/>
          </a:prstGeom>
          <a:no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rgbClr val="000000"/>
                </a:solidFill>
                <a:latin typeface="Calibri" panose="020F0502020204030204" pitchFamily="34" charset="0"/>
                <a:cs typeface="Times New Roman" panose="02020603050405020304" pitchFamily="18" charset="0"/>
              </a:rPr>
              <a:t>v. Medicare For All</a:t>
            </a:r>
            <a:endPar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90290403-1CE3-4C83-93E0-F95B1F701768}"/>
              </a:ext>
            </a:extLst>
          </p:cNvPr>
          <p:cNvSpPr txBox="1"/>
          <p:nvPr/>
        </p:nvSpPr>
        <p:spPr>
          <a:xfrm>
            <a:off x="7471612" y="3190305"/>
            <a:ext cx="1565514" cy="307777"/>
          </a:xfrm>
          <a:prstGeom prst="rect">
            <a:avLst/>
          </a:prstGeom>
          <a:no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v. Public</a:t>
            </a:r>
          </a:p>
        </p:txBody>
      </p:sp>
    </p:spTree>
    <p:extLst>
      <p:ext uri="{BB962C8B-B14F-4D97-AF65-F5344CB8AC3E}">
        <p14:creationId xmlns:p14="http://schemas.microsoft.com/office/powerpoint/2010/main" val="743842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F4E5A5-13E7-4BBA-B138-7C61FF88D9AC}"/>
              </a:ext>
            </a:extLst>
          </p:cNvPr>
          <p:cNvSpPr txBox="1"/>
          <p:nvPr/>
        </p:nvSpPr>
        <p:spPr>
          <a:xfrm>
            <a:off x="33689" y="3038120"/>
            <a:ext cx="9076622" cy="2800767"/>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Message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800" b="1" dirty="0">
                <a:solidFill>
                  <a:prstClr val="white"/>
                </a:solidFill>
                <a:effectLst>
                  <a:outerShdw blurRad="38100" dist="38100" dir="2700000" algn="tl">
                    <a:srgbClr val="000000">
                      <a:alpha val="43137"/>
                    </a:srgbClr>
                  </a:outerShdw>
                </a:effectLst>
                <a:latin typeface="Calibri"/>
              </a:rPr>
              <a:t>Testing</a:t>
            </a:r>
            <a:endParaRPr kumimoji="0" lang="en-US"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1894607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1111"/>
            <a:ext cx="91440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We have two different arguments that each test very well.</a:t>
            </a:r>
          </a:p>
        </p:txBody>
      </p:sp>
      <p:graphicFrame>
        <p:nvGraphicFramePr>
          <p:cNvPr id="5" name="Table 3">
            <a:extLst>
              <a:ext uri="{FF2B5EF4-FFF2-40B4-BE49-F238E27FC236}">
                <a16:creationId xmlns:a16="http://schemas.microsoft.com/office/drawing/2014/main" id="{FD64FDBC-F799-40F7-B755-1C66319F9271}"/>
              </a:ext>
            </a:extLst>
          </p:cNvPr>
          <p:cNvGraphicFramePr>
            <a:graphicFrameLocks noGrp="1"/>
          </p:cNvGraphicFramePr>
          <p:nvPr>
            <p:extLst>
              <p:ext uri="{D42A27DB-BD31-4B8C-83A1-F6EECF244321}">
                <p14:modId xmlns:p14="http://schemas.microsoft.com/office/powerpoint/2010/main" val="2116498670"/>
              </p:ext>
            </p:extLst>
          </p:nvPr>
        </p:nvGraphicFramePr>
        <p:xfrm>
          <a:off x="292379" y="1476140"/>
          <a:ext cx="8559242" cy="4709160"/>
        </p:xfrm>
        <a:graphic>
          <a:graphicData uri="http://schemas.openxmlformats.org/drawingml/2006/table">
            <a:tbl>
              <a:tblPr firstRow="1" bandRow="1">
                <a:tableStyleId>{2D5ABB26-0587-4C30-8999-92F81FD0307C}</a:tableStyleId>
              </a:tblPr>
              <a:tblGrid>
                <a:gridCol w="7461962">
                  <a:extLst>
                    <a:ext uri="{9D8B030D-6E8A-4147-A177-3AD203B41FA5}">
                      <a16:colId xmlns:a16="http://schemas.microsoft.com/office/drawing/2014/main" val="711781361"/>
                    </a:ext>
                  </a:extLst>
                </a:gridCol>
                <a:gridCol w="1097280">
                  <a:extLst>
                    <a:ext uri="{9D8B030D-6E8A-4147-A177-3AD203B41FA5}">
                      <a16:colId xmlns:a16="http://schemas.microsoft.com/office/drawing/2014/main" val="1296746023"/>
                    </a:ext>
                  </a:extLst>
                </a:gridCol>
              </a:tblGrid>
              <a:tr h="168575">
                <a:tc>
                  <a:txBody>
                    <a:bodyPr/>
                    <a:lstStyle/>
                    <a:p>
                      <a:r>
                        <a:rPr lang="en-US" sz="1500" i="1" kern="1200" dirty="0">
                          <a:solidFill>
                            <a:srgbClr val="002060"/>
                          </a:solidFill>
                          <a:effectLst/>
                          <a:latin typeface="Calibri" panose="020F0502020204030204" pitchFamily="34" charset="0"/>
                          <a:ea typeface="+mn-ea"/>
                          <a:cs typeface="Calibri" panose="020F0502020204030204" pitchFamily="34" charset="0"/>
                        </a:rPr>
                        <a:t>Supporters of the Personal Option health care proposal say the U.S. has some of the best and most innovative health care providers and companies in the world, but our system is overloaded with bureaucracy, insecurity, and hidden prices. They say the Personal Option means the quality you deserve from the doctors you trust at a price you can afford.^</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2800" b="1" dirty="0">
                          <a:solidFill>
                            <a:srgbClr val="002060"/>
                          </a:solidFill>
                          <a:latin typeface="Calibri" panose="020F0502020204030204" pitchFamily="34" charset="0"/>
                          <a:cs typeface="Calibri" panose="020F0502020204030204" pitchFamily="34" charset="0"/>
                        </a:rPr>
                        <a:t>74%</a:t>
                      </a:r>
                    </a:p>
                  </a:txBody>
                  <a:tcPr marL="18288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26038950"/>
                  </a:ext>
                </a:extLst>
              </a:tr>
              <a:tr h="665346">
                <a:tc>
                  <a:txBody>
                    <a:bodyPr/>
                    <a:lstStyle/>
                    <a:p>
                      <a:r>
                        <a:rPr lang="en-US" sz="1500" i="1" kern="1200" dirty="0">
                          <a:solidFill>
                            <a:srgbClr val="C00000"/>
                          </a:solidFill>
                          <a:effectLst/>
                          <a:latin typeface="Calibri" panose="020F0502020204030204" pitchFamily="34" charset="0"/>
                          <a:ea typeface="+mn-ea"/>
                          <a:cs typeface="Calibri" panose="020F0502020204030204" pitchFamily="34" charset="0"/>
                        </a:rPr>
                        <a:t>Opponents of the Personal Option health care proposal say that it is the wrong course for the U.S. health care system. They say this proposal would reduce important government oversight of our health care system. They say consumers would buy inadequate coverage just because it’s cheaper and that corporations would cut corners and deliver subpar care, while making massive profits.^</a:t>
                      </a: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r>
                        <a:rPr lang="en-US" sz="2800" b="1" dirty="0">
                          <a:solidFill>
                            <a:srgbClr val="C00000"/>
                          </a:solidFill>
                          <a:latin typeface="Calibri" panose="020F0502020204030204" pitchFamily="34" charset="0"/>
                          <a:cs typeface="Calibri" panose="020F0502020204030204" pitchFamily="34" charset="0"/>
                        </a:rPr>
                        <a:t>26%</a:t>
                      </a:r>
                    </a:p>
                  </a:txBody>
                  <a:tcPr marL="18288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5646740"/>
                  </a:ext>
                </a:extLst>
              </a:tr>
              <a:tr h="454125">
                <a:tc>
                  <a:txBody>
                    <a:bodyPr/>
                    <a:lstStyle/>
                    <a:p>
                      <a:r>
                        <a:rPr lang="en-US" sz="1500" i="1" kern="1200" dirty="0">
                          <a:solidFill>
                            <a:srgbClr val="002060"/>
                          </a:solidFill>
                          <a:effectLst/>
                          <a:latin typeface="Calibri" panose="020F0502020204030204" pitchFamily="34" charset="0"/>
                          <a:ea typeface="+mn-ea"/>
                          <a:cs typeface="Calibri" panose="020F0502020204030204" pitchFamily="34" charset="0"/>
                        </a:rPr>
                        <a:t>Supporters of the Personal Option health care proposal say we should keep what’s working with the current system but fix what’s broken. They say their proposal will expand access to care with innovations like telehealth, reduce costs through better price transparency, and protect the poor and vulnerable by giving them access to the same health care choices everyone else has – even if they have pre-existing conditions.^^</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2800" b="1" dirty="0">
                          <a:solidFill>
                            <a:srgbClr val="002060"/>
                          </a:solidFill>
                          <a:latin typeface="Calibri" panose="020F0502020204030204" pitchFamily="34" charset="0"/>
                          <a:cs typeface="Calibri" panose="020F0502020204030204" pitchFamily="34" charset="0"/>
                        </a:rPr>
                        <a:t>77%</a:t>
                      </a:r>
                    </a:p>
                  </a:txBody>
                  <a:tcPr marL="18288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21849607"/>
                  </a:ext>
                </a:extLst>
              </a:tr>
              <a:tr h="348515">
                <a:tc>
                  <a:txBody>
                    <a:bodyPr/>
                    <a:lstStyle/>
                    <a:p>
                      <a:r>
                        <a:rPr lang="en-US" sz="1500" i="1" kern="1200" dirty="0">
                          <a:solidFill>
                            <a:srgbClr val="C00000"/>
                          </a:solidFill>
                          <a:effectLst/>
                          <a:latin typeface="Calibri" panose="020F0502020204030204" pitchFamily="34" charset="0"/>
                          <a:ea typeface="+mn-ea"/>
                          <a:cs typeface="Calibri" panose="020F0502020204030204" pitchFamily="34" charset="0"/>
                        </a:rPr>
                        <a:t>Opponents of the Personal Option health care proposal say that it is the wrong course</a:t>
                      </a:r>
                    </a:p>
                    <a:p>
                      <a:r>
                        <a:rPr lang="en-US" sz="1500" i="1" kern="1200" dirty="0">
                          <a:solidFill>
                            <a:srgbClr val="C00000"/>
                          </a:solidFill>
                          <a:effectLst/>
                          <a:latin typeface="Calibri" panose="020F0502020204030204" pitchFamily="34" charset="0"/>
                          <a:ea typeface="+mn-ea"/>
                          <a:cs typeface="Calibri" panose="020F0502020204030204" pitchFamily="34" charset="0"/>
                        </a:rPr>
                        <a:t>for the U.S. health care system. They say this proposal would reduce important government oversight of our health care system. They say consumers would buy inadequate coverage just because it’s cheaper and that corporations would cut corners and deliver subpar care, while making massive profits.^^</a:t>
                      </a: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r>
                        <a:rPr lang="en-US" sz="2800" b="1" dirty="0">
                          <a:solidFill>
                            <a:srgbClr val="C00000"/>
                          </a:solidFill>
                          <a:latin typeface="Calibri" panose="020F0502020204030204" pitchFamily="34" charset="0"/>
                          <a:cs typeface="Calibri" panose="020F0502020204030204" pitchFamily="34" charset="0"/>
                        </a:rPr>
                        <a:t>23%</a:t>
                      </a:r>
                    </a:p>
                  </a:txBody>
                  <a:tcPr marL="18288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6047497"/>
                  </a:ext>
                </a:extLst>
              </a:tr>
            </a:tbl>
          </a:graphicData>
        </a:graphic>
      </p:graphicFrame>
      <p:sp>
        <p:nvSpPr>
          <p:cNvPr id="6" name="Rectangle 5">
            <a:extLst>
              <a:ext uri="{FF2B5EF4-FFF2-40B4-BE49-F238E27FC236}">
                <a16:creationId xmlns:a16="http://schemas.microsoft.com/office/drawing/2014/main" id="{A10EC4B0-5C2F-4CD4-833C-68799D2A44F5}"/>
              </a:ext>
            </a:extLst>
          </p:cNvPr>
          <p:cNvSpPr/>
          <p:nvPr/>
        </p:nvSpPr>
        <p:spPr>
          <a:xfrm rot="10800000" flipV="1">
            <a:off x="0" y="830463"/>
            <a:ext cx="9143999" cy="584775"/>
          </a:xfrm>
          <a:prstGeom prst="rect">
            <a:avLst/>
          </a:prstGeom>
        </p:spPr>
        <p:txBody>
          <a:bodyPr wrap="square"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“Now, thinking a little more about the Personal Option health care proposal. Please indicate</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which of the following statements you agree with, even if neither is exactly right…”</a:t>
            </a:r>
          </a:p>
        </p:txBody>
      </p:sp>
      <p:sp>
        <p:nvSpPr>
          <p:cNvPr id="7" name="TextBox 6">
            <a:extLst>
              <a:ext uri="{FF2B5EF4-FFF2-40B4-BE49-F238E27FC236}">
                <a16:creationId xmlns:a16="http://schemas.microsoft.com/office/drawing/2014/main" id="{AD1F8847-2C15-4540-9537-06380E8C5FC1}"/>
              </a:ext>
            </a:extLst>
          </p:cNvPr>
          <p:cNvSpPr txBox="1"/>
          <p:nvPr/>
        </p:nvSpPr>
        <p:spPr>
          <a:xfrm>
            <a:off x="-45260" y="6345003"/>
            <a:ext cx="407197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^Split Sample A, N=</a:t>
            </a:r>
            <a:r>
              <a:rPr lang="en-US" sz="1200" i="1" dirty="0">
                <a:solidFill>
                  <a:srgbClr val="000000"/>
                </a:solidFill>
                <a:latin typeface="Calibri" panose="020F0502020204030204" pitchFamily="34" charset="0"/>
                <a:cs typeface="Times New Roman" panose="02020603050405020304" pitchFamily="18" charset="0"/>
              </a:rPr>
              <a:t>493</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 ^^Split Sample B, N=</a:t>
            </a:r>
            <a:r>
              <a:rPr lang="en-US" sz="1200" i="1" dirty="0">
                <a:solidFill>
                  <a:srgbClr val="000000"/>
                </a:solidFill>
                <a:latin typeface="Calibri" panose="020F0502020204030204" pitchFamily="34" charset="0"/>
                <a:cs typeface="Times New Roman" panose="02020603050405020304" pitchFamily="18" charset="0"/>
              </a:rPr>
              <a:t>507</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48977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985114557"/>
              </p:ext>
            </p:extLst>
          </p:nvPr>
        </p:nvGraphicFramePr>
        <p:xfrm>
          <a:off x="0" y="1446877"/>
          <a:ext cx="10820400" cy="504002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84405"/>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500" b="1" dirty="0">
                <a:solidFill>
                  <a:srgbClr val="000000"/>
                </a:solidFill>
                <a:latin typeface="Calibri" panose="020F0502020204030204" pitchFamily="34" charset="0"/>
                <a:cs typeface="Times New Roman" pitchFamily="18" charset="0"/>
              </a:rPr>
              <a:t>Increasing price transparency, bringing down the price of prescription drugs, and no new taxes are highly effective messages.</a:t>
            </a:r>
            <a:endParaRPr kumimoji="0" lang="en-US" sz="25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endParaRPr>
          </a:p>
        </p:txBody>
      </p:sp>
      <p:sp>
        <p:nvSpPr>
          <p:cNvPr id="6" name="TextBox 5"/>
          <p:cNvSpPr txBox="1"/>
          <p:nvPr/>
        </p:nvSpPr>
        <p:spPr>
          <a:xfrm>
            <a:off x="0" y="1450498"/>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Ranked by % Much More Likely</a:t>
            </a:r>
          </a:p>
        </p:txBody>
      </p:sp>
      <p:sp>
        <p:nvSpPr>
          <p:cNvPr id="7" name="Rectangle 6"/>
          <p:cNvSpPr/>
          <p:nvPr/>
        </p:nvSpPr>
        <p:spPr>
          <a:xfrm>
            <a:off x="3032" y="2942491"/>
            <a:ext cx="4572000" cy="646331"/>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This proposal will bring down the price of prescription drugs for Americans by approving more generic drugs and recognizing drugs approved in other advanced countries.^</a:t>
            </a:r>
          </a:p>
        </p:txBody>
      </p:sp>
      <p:sp>
        <p:nvSpPr>
          <p:cNvPr id="8" name="Rectangle 7"/>
          <p:cNvSpPr/>
          <p:nvPr/>
        </p:nvSpPr>
        <p:spPr>
          <a:xfrm>
            <a:off x="-19050" y="1845066"/>
            <a:ext cx="4603607" cy="646331"/>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This proposal would expand price transparency, so that Americans would have the ability to fully know the cost of their care ahead of time.^^</a:t>
            </a:r>
          </a:p>
        </p:txBody>
      </p:sp>
      <p:sp>
        <p:nvSpPr>
          <p:cNvPr id="12" name="TextBox 11"/>
          <p:cNvSpPr txBox="1"/>
          <p:nvPr/>
        </p:nvSpPr>
        <p:spPr>
          <a:xfrm>
            <a:off x="-3328" y="6341378"/>
            <a:ext cx="5768024" cy="461665"/>
          </a:xfrm>
          <a:prstGeom prst="rect">
            <a:avLst/>
          </a:prstGeom>
          <a:noFill/>
        </p:spPr>
        <p:txBody>
          <a:bodyPr wrap="square" rtlCol="0">
            <a:spAutoFit/>
          </a:bodyPr>
          <a:lstStyle/>
          <a:p>
            <a:pPr>
              <a:defRPr/>
            </a:pP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*Denotes Rounding; ^Split Sample A, N=</a:t>
            </a:r>
            <a:r>
              <a:rPr lang="en-US" sz="1200" i="1" dirty="0">
                <a:solidFill>
                  <a:srgbClr val="000000"/>
                </a:solidFill>
                <a:latin typeface="Calibri" panose="020F0502020204030204" pitchFamily="34" charset="0"/>
                <a:cs typeface="Times New Roman" panose="02020603050405020304" pitchFamily="18" charset="0"/>
              </a:rPr>
              <a:t>493</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 ^^Split Sample B, N=</a:t>
            </a:r>
            <a:r>
              <a:rPr lang="en-US" sz="1200" i="1" dirty="0">
                <a:solidFill>
                  <a:srgbClr val="000000"/>
                </a:solidFill>
                <a:latin typeface="Calibri" panose="020F0502020204030204" pitchFamily="34" charset="0"/>
                <a:cs typeface="Times New Roman" panose="02020603050405020304" pitchFamily="18" charset="0"/>
              </a:rPr>
              <a:t>507</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sp>
        <p:nvSpPr>
          <p:cNvPr id="13" name="Rectangle 12"/>
          <p:cNvSpPr/>
          <p:nvPr/>
        </p:nvSpPr>
        <p:spPr>
          <a:xfrm rot="10800000" flipV="1">
            <a:off x="0" y="1044856"/>
            <a:ext cx="9144000" cy="492443"/>
          </a:xfrm>
          <a:prstGeom prst="rect">
            <a:avLst/>
          </a:prstGeom>
        </p:spPr>
        <p:txBody>
          <a:bodyPr wrap="square"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“Now, here are some statements that you might hear about the Personal Option health care proposal. For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each, please indicate if the statement makes you MORE LIKELY or LESS LIKELY to support this proposal.” </a:t>
            </a:r>
          </a:p>
        </p:txBody>
      </p:sp>
      <p:sp>
        <p:nvSpPr>
          <p:cNvPr id="14" name="Rectangle 13"/>
          <p:cNvSpPr/>
          <p:nvPr/>
        </p:nvSpPr>
        <p:spPr>
          <a:xfrm>
            <a:off x="12557" y="4149856"/>
            <a:ext cx="4572000" cy="276999"/>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This proposal does not require any new taxes.^</a:t>
            </a:r>
          </a:p>
        </p:txBody>
      </p:sp>
      <p:sp>
        <p:nvSpPr>
          <p:cNvPr id="15" name="Rectangle 14"/>
          <p:cNvSpPr/>
          <p:nvPr/>
        </p:nvSpPr>
        <p:spPr>
          <a:xfrm>
            <a:off x="12557" y="5086537"/>
            <a:ext cx="4572000" cy="646331"/>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This proposal will reform the Food &amp; Drug Administration, or FDA, so that we can get prescription medicines to market faster to increase competition and lower costs.^^</a:t>
            </a:r>
          </a:p>
        </p:txBody>
      </p:sp>
    </p:spTree>
    <p:extLst>
      <p:ext uri="{BB962C8B-B14F-4D97-AF65-F5344CB8AC3E}">
        <p14:creationId xmlns:p14="http://schemas.microsoft.com/office/powerpoint/2010/main" val="1732843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9FED9C-6313-42B2-84E8-DAF1173C68D5}"/>
              </a:ext>
            </a:extLst>
          </p:cNvPr>
          <p:cNvSpPr txBox="1"/>
          <p:nvPr/>
        </p:nvSpPr>
        <p:spPr>
          <a:xfrm>
            <a:off x="0" y="86380"/>
            <a:ext cx="91440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KEY TAKEAWAYS</a:t>
            </a:r>
          </a:p>
        </p:txBody>
      </p:sp>
      <p:sp>
        <p:nvSpPr>
          <p:cNvPr id="3" name="TextBox 2">
            <a:extLst>
              <a:ext uri="{FF2B5EF4-FFF2-40B4-BE49-F238E27FC236}">
                <a16:creationId xmlns:a16="http://schemas.microsoft.com/office/drawing/2014/main" id="{22BE8E82-1048-41C2-ADEB-12BF11DCD4AB}"/>
              </a:ext>
            </a:extLst>
          </p:cNvPr>
          <p:cNvSpPr txBox="1"/>
          <p:nvPr/>
        </p:nvSpPr>
        <p:spPr>
          <a:xfrm>
            <a:off x="295275" y="755376"/>
            <a:ext cx="8458200" cy="4893647"/>
          </a:xfrm>
          <a:prstGeom prst="rect">
            <a:avLst/>
          </a:prstGeom>
          <a:noFill/>
        </p:spPr>
        <p:txBody>
          <a:bodyPr wrap="square" rtlCol="0">
            <a:spAutoFit/>
          </a:bodyPr>
          <a:lstStyle/>
          <a:p>
            <a:pPr marL="274320" marR="0" lvl="0" indent="-45720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1.	The Personal Option health care plan tests extremely well, particularly when matched up against both Medicare for All and the Public Option.  The specific attributes of the Personal Option plan test well.</a:t>
            </a:r>
          </a:p>
          <a:p>
            <a:pPr marL="27432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7432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74320" marR="0" lvl="0" indent="-45720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2.	</a:t>
            </a:r>
            <a:r>
              <a:rPr lang="en-US" sz="2400" dirty="0">
                <a:solidFill>
                  <a:srgbClr val="000000"/>
                </a:solidFill>
                <a:latin typeface="Calibri" panose="020F0502020204030204" pitchFamily="34" charset="0"/>
                <a:cs typeface="Times New Roman" panose="02020603050405020304" pitchFamily="18" charset="0"/>
              </a:rPr>
              <a:t>This provides free-market health care advocates with something they have lacked since Obamacare came on the scene: a comprehensive health care plan that resonates with voters.</a:t>
            </a:r>
          </a:p>
          <a:p>
            <a:pPr marL="274320" marR="0" lvl="0" indent="-457200" algn="l" defTabSz="457200" rtl="0" eaLnBrk="1" fontAlgn="auto" latinLnBrk="0" hangingPunct="1">
              <a:lnSpc>
                <a:spcPct val="100000"/>
              </a:lnSpc>
              <a:spcBef>
                <a:spcPts val="0"/>
              </a:spcBef>
              <a:spcAft>
                <a:spcPts val="0"/>
              </a:spcAft>
              <a:buClrTx/>
              <a:buSzTx/>
              <a:tabLst/>
              <a:defRPr/>
            </a:pPr>
            <a:endPar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74320" marR="0" lvl="0" indent="-457200" algn="l" defTabSz="457200" rtl="0" eaLnBrk="1" fontAlgn="auto" latinLnBrk="0" hangingPunct="1">
              <a:lnSpc>
                <a:spcPct val="100000"/>
              </a:lnSpc>
              <a:spcBef>
                <a:spcPts val="0"/>
              </a:spcBef>
              <a:spcAft>
                <a:spcPts val="0"/>
              </a:spcAft>
              <a:buClrTx/>
              <a:buSzTx/>
              <a:tabLst/>
              <a:defRPr/>
            </a:pPr>
            <a:endPar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74320" marR="0" lvl="0" indent="-45720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3.	Women, always a challenging group </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on health care, </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are very supportive of the ideas and messaging on the Personal Option.</a:t>
            </a:r>
          </a:p>
        </p:txBody>
      </p:sp>
    </p:spTree>
    <p:extLst>
      <p:ext uri="{BB962C8B-B14F-4D97-AF65-F5344CB8AC3E}">
        <p14:creationId xmlns:p14="http://schemas.microsoft.com/office/powerpoint/2010/main" val="4069134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550755541"/>
              </p:ext>
            </p:extLst>
          </p:nvPr>
        </p:nvGraphicFramePr>
        <p:xfrm>
          <a:off x="0" y="1446877"/>
          <a:ext cx="10820400" cy="504002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84405"/>
            <a:ext cx="9144000"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The modernization of medical practice laws, protecting vulnerable citizens, and expanding HSAs all resonate well.</a:t>
            </a:r>
          </a:p>
        </p:txBody>
      </p:sp>
      <p:sp>
        <p:nvSpPr>
          <p:cNvPr id="6" name="TextBox 5"/>
          <p:cNvSpPr txBox="1"/>
          <p:nvPr/>
        </p:nvSpPr>
        <p:spPr>
          <a:xfrm>
            <a:off x="0" y="1402370"/>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Ranked by % Much More Likely</a:t>
            </a:r>
          </a:p>
        </p:txBody>
      </p:sp>
      <p:sp>
        <p:nvSpPr>
          <p:cNvPr id="7" name="Rectangle 6"/>
          <p:cNvSpPr/>
          <p:nvPr/>
        </p:nvSpPr>
        <p:spPr>
          <a:xfrm>
            <a:off x="3032" y="2858269"/>
            <a:ext cx="4572000" cy="830997"/>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This proposal will protect our nation’s most vulnerable citizens, by keeping Medicaid focused on those who truly need the program and helping the working poor by funding tax-free Health Savings Accounts for low-income families.^^</a:t>
            </a:r>
          </a:p>
        </p:txBody>
      </p:sp>
      <p:sp>
        <p:nvSpPr>
          <p:cNvPr id="8" name="Rectangle 7"/>
          <p:cNvSpPr/>
          <p:nvPr/>
        </p:nvSpPr>
        <p:spPr>
          <a:xfrm>
            <a:off x="-19050" y="1652559"/>
            <a:ext cx="4603607" cy="1015663"/>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This proposal would modernize scope of medical practice laws, so that health care professionals like nurse practitioners could practice to the full extent of their education and training, improving access to care for the 80 million Americans who do not have a primary care doctor.^</a:t>
            </a:r>
          </a:p>
        </p:txBody>
      </p:sp>
      <p:sp>
        <p:nvSpPr>
          <p:cNvPr id="12" name="TextBox 11"/>
          <p:cNvSpPr txBox="1"/>
          <p:nvPr/>
        </p:nvSpPr>
        <p:spPr>
          <a:xfrm>
            <a:off x="-3328" y="6341378"/>
            <a:ext cx="5768024" cy="461665"/>
          </a:xfrm>
          <a:prstGeom prst="rect">
            <a:avLst/>
          </a:prstGeom>
          <a:noFill/>
        </p:spPr>
        <p:txBody>
          <a:bodyPr wrap="square" rtlCol="0">
            <a:spAutoFit/>
          </a:bodyPr>
          <a:lstStyle/>
          <a:p>
            <a:pPr>
              <a:defRPr/>
            </a:pP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*Denotes Rounding; ^Split Sample A, N=</a:t>
            </a:r>
            <a:r>
              <a:rPr lang="en-US" sz="1200" i="1" dirty="0">
                <a:solidFill>
                  <a:srgbClr val="000000"/>
                </a:solidFill>
                <a:latin typeface="Calibri" panose="020F0502020204030204" pitchFamily="34" charset="0"/>
                <a:cs typeface="Times New Roman" panose="02020603050405020304" pitchFamily="18" charset="0"/>
              </a:rPr>
              <a:t>493</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 ^^Split Sample B, N=</a:t>
            </a:r>
            <a:r>
              <a:rPr lang="en-US" sz="1200" i="1" dirty="0">
                <a:solidFill>
                  <a:srgbClr val="000000"/>
                </a:solidFill>
                <a:latin typeface="Calibri" panose="020F0502020204030204" pitchFamily="34" charset="0"/>
                <a:cs typeface="Times New Roman" panose="02020603050405020304" pitchFamily="18" charset="0"/>
              </a:rPr>
              <a:t>507</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sp>
        <p:nvSpPr>
          <p:cNvPr id="13" name="Rectangle 12"/>
          <p:cNvSpPr/>
          <p:nvPr/>
        </p:nvSpPr>
        <p:spPr>
          <a:xfrm rot="10800000" flipV="1">
            <a:off x="0" y="1002911"/>
            <a:ext cx="9144000" cy="492443"/>
          </a:xfrm>
          <a:prstGeom prst="rect">
            <a:avLst/>
          </a:prstGeom>
        </p:spPr>
        <p:txBody>
          <a:bodyPr wrap="square"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“Now, here are some statements that you might hear about the Personal Option health care proposal. For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each, please indicate if the statement makes you MORE LIKELY or LESS LIKELY to support this proposal.” </a:t>
            </a:r>
          </a:p>
        </p:txBody>
      </p:sp>
      <p:sp>
        <p:nvSpPr>
          <p:cNvPr id="14" name="Rectangle 13"/>
          <p:cNvSpPr/>
          <p:nvPr/>
        </p:nvSpPr>
        <p:spPr>
          <a:xfrm>
            <a:off x="12557" y="4041569"/>
            <a:ext cx="4572000" cy="646331"/>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This proposal would expand the use of the individual Health Savings Account, which is a tool that can help Americans save up to 35% every time they receive care.^</a:t>
            </a:r>
          </a:p>
        </p:txBody>
      </p:sp>
      <p:sp>
        <p:nvSpPr>
          <p:cNvPr id="15" name="Rectangle 14"/>
          <p:cNvSpPr/>
          <p:nvPr/>
        </p:nvSpPr>
        <p:spPr>
          <a:xfrm>
            <a:off x="12557" y="5038409"/>
            <a:ext cx="4572000" cy="830997"/>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This proposal would expand the number of short-term health care plans, which are often 50%-80% less expensive than more comprehensive plans, making them ideal for people who don’t want to pay for coverage they’ll never use.^^</a:t>
            </a:r>
          </a:p>
        </p:txBody>
      </p:sp>
    </p:spTree>
    <p:extLst>
      <p:ext uri="{BB962C8B-B14F-4D97-AF65-F5344CB8AC3E}">
        <p14:creationId xmlns:p14="http://schemas.microsoft.com/office/powerpoint/2010/main" val="3912474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884236775"/>
              </p:ext>
            </p:extLst>
          </p:nvPr>
        </p:nvGraphicFramePr>
        <p:xfrm>
          <a:off x="0" y="1446877"/>
          <a:ext cx="10820400" cy="504002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8904"/>
            <a:ext cx="9144000"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a:solidFill>
                  <a:srgbClr val="000000"/>
                </a:solidFill>
                <a:latin typeface="Calibri" panose="020F0502020204030204" pitchFamily="34" charset="0"/>
                <a:cs typeface="Times New Roman" pitchFamily="18" charset="0"/>
              </a:rPr>
              <a:t>There is no shortage of solid messages about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a:solidFill>
                  <a:srgbClr val="000000"/>
                </a:solidFill>
                <a:latin typeface="Calibri" panose="020F0502020204030204" pitchFamily="34" charset="0"/>
                <a:cs typeface="Times New Roman" pitchFamily="18" charset="0"/>
              </a:rPr>
              <a:t>the Personal Option health care proposal.</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endParaRPr>
          </a:p>
        </p:txBody>
      </p:sp>
      <p:sp>
        <p:nvSpPr>
          <p:cNvPr id="6" name="TextBox 5"/>
          <p:cNvSpPr txBox="1"/>
          <p:nvPr/>
        </p:nvSpPr>
        <p:spPr>
          <a:xfrm>
            <a:off x="0" y="1402370"/>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Ranked by % Much More Likely</a:t>
            </a:r>
          </a:p>
        </p:txBody>
      </p:sp>
      <p:sp>
        <p:nvSpPr>
          <p:cNvPr id="7" name="Rectangle 6"/>
          <p:cNvSpPr/>
          <p:nvPr/>
        </p:nvSpPr>
        <p:spPr>
          <a:xfrm>
            <a:off x="3032" y="2858269"/>
            <a:ext cx="4572000" cy="830997"/>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This proposal would expand the use of direct primary care, which would give Americans the option of paying a flat monthly fee for unlimited access to a primary care doctor and preventative health services.^^</a:t>
            </a:r>
          </a:p>
        </p:txBody>
      </p:sp>
      <p:sp>
        <p:nvSpPr>
          <p:cNvPr id="8" name="Rectangle 7"/>
          <p:cNvSpPr/>
          <p:nvPr/>
        </p:nvSpPr>
        <p:spPr>
          <a:xfrm>
            <a:off x="-19050" y="1748815"/>
            <a:ext cx="4603607" cy="830997"/>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This proposal would greatly expand the use of telemedicine, or virtual care, which reduces health costs and ensures that all Americans, especially those in underserved rural and urban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communities, can access health care in a timely manner.^</a:t>
            </a:r>
          </a:p>
        </p:txBody>
      </p:sp>
      <p:sp>
        <p:nvSpPr>
          <p:cNvPr id="12" name="TextBox 11"/>
          <p:cNvSpPr txBox="1"/>
          <p:nvPr/>
        </p:nvSpPr>
        <p:spPr>
          <a:xfrm>
            <a:off x="-3328" y="6341378"/>
            <a:ext cx="5768024" cy="461665"/>
          </a:xfrm>
          <a:prstGeom prst="rect">
            <a:avLst/>
          </a:prstGeom>
          <a:noFill/>
        </p:spPr>
        <p:txBody>
          <a:bodyPr wrap="square" rtlCol="0">
            <a:spAutoFit/>
          </a:bodyPr>
          <a:lstStyle/>
          <a:p>
            <a:pPr>
              <a:defRPr/>
            </a:pP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*Denotes Rounding; ^Split Sample A, N=</a:t>
            </a:r>
            <a:r>
              <a:rPr lang="en-US" sz="1200" i="1" dirty="0">
                <a:solidFill>
                  <a:srgbClr val="000000"/>
                </a:solidFill>
                <a:latin typeface="Calibri" panose="020F0502020204030204" pitchFamily="34" charset="0"/>
                <a:cs typeface="Times New Roman" panose="02020603050405020304" pitchFamily="18" charset="0"/>
              </a:rPr>
              <a:t>493</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 ^^Split Sample B, N=</a:t>
            </a:r>
            <a:r>
              <a:rPr lang="en-US" sz="1200" i="1" dirty="0">
                <a:solidFill>
                  <a:srgbClr val="000000"/>
                </a:solidFill>
                <a:latin typeface="Calibri" panose="020F0502020204030204" pitchFamily="34" charset="0"/>
                <a:cs typeface="Times New Roman" panose="02020603050405020304" pitchFamily="18" charset="0"/>
              </a:rPr>
              <a:t>507</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sp>
        <p:nvSpPr>
          <p:cNvPr id="13" name="Rectangle 12"/>
          <p:cNvSpPr/>
          <p:nvPr/>
        </p:nvSpPr>
        <p:spPr>
          <a:xfrm rot="10800000" flipV="1">
            <a:off x="0" y="935799"/>
            <a:ext cx="9144000" cy="492443"/>
          </a:xfrm>
          <a:prstGeom prst="rect">
            <a:avLst/>
          </a:prstGeom>
        </p:spPr>
        <p:txBody>
          <a:bodyPr wrap="square"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“Now, here are some statements that you might hear about the Personal Option health care proposal. For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each, please indicate if the statement makes you MORE LIKELY or LESS LIKELY to support this proposal.” </a:t>
            </a:r>
          </a:p>
        </p:txBody>
      </p:sp>
      <p:sp>
        <p:nvSpPr>
          <p:cNvPr id="14" name="Rectangle 13"/>
          <p:cNvSpPr/>
          <p:nvPr/>
        </p:nvSpPr>
        <p:spPr>
          <a:xfrm>
            <a:off x="12557" y="3837028"/>
            <a:ext cx="4572000" cy="1015663"/>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This proposal would repeal “Certificate of Need” laws, so that health care providers could build new medical facilities or purchase new medical equipment without needing government approval, allowing them to make the investments in the best interests of their patients.^</a:t>
            </a:r>
          </a:p>
        </p:txBody>
      </p:sp>
      <p:sp>
        <p:nvSpPr>
          <p:cNvPr id="15" name="Rectangle 14"/>
          <p:cNvSpPr/>
          <p:nvPr/>
        </p:nvSpPr>
        <p:spPr>
          <a:xfrm>
            <a:off x="12557" y="5113910"/>
            <a:ext cx="4572000" cy="646331"/>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This proposal would repeal “Certificate of Need” laws that have consolidated competition and limited hospital construction, hospital beds, and medical services in many areas.^^</a:t>
            </a:r>
          </a:p>
        </p:txBody>
      </p:sp>
    </p:spTree>
    <p:extLst>
      <p:ext uri="{BB962C8B-B14F-4D97-AF65-F5344CB8AC3E}">
        <p14:creationId xmlns:p14="http://schemas.microsoft.com/office/powerpoint/2010/main" val="2523087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3323"/>
            <a:ext cx="9144000" cy="954107"/>
          </a:xfrm>
          <a:prstGeom prst="rect">
            <a:avLst/>
          </a:prstGeom>
          <a:noFill/>
        </p:spPr>
        <p:txBody>
          <a:bodyPr wrap="square" rtlCol="0">
            <a:spAutoFit/>
          </a:bodyPr>
          <a:lstStyle/>
          <a:p>
            <a:pPr algn="ctr" fontAlgn="base">
              <a:spcBef>
                <a:spcPct val="0"/>
              </a:spcBef>
              <a:spcAft>
                <a:spcPct val="0"/>
              </a:spcAft>
            </a:pPr>
            <a:r>
              <a:rPr lang="en-US" sz="2800" b="1" dirty="0">
                <a:solidFill>
                  <a:srgbClr val="000000"/>
                </a:solidFill>
                <a:latin typeface="Calibri" panose="020F0502020204030204" pitchFamily="34" charset="0"/>
                <a:cs typeface="Times New Roman" pitchFamily="18" charset="0"/>
              </a:rPr>
              <a:t>Voters like that the Personal Option </a:t>
            </a:r>
          </a:p>
          <a:p>
            <a:pPr algn="ctr" fontAlgn="base">
              <a:spcBef>
                <a:spcPct val="0"/>
              </a:spcBef>
              <a:spcAft>
                <a:spcPct val="0"/>
              </a:spcAft>
            </a:pPr>
            <a:r>
              <a:rPr lang="en-US" sz="2800" b="1" dirty="0">
                <a:solidFill>
                  <a:srgbClr val="000000"/>
                </a:solidFill>
                <a:latin typeface="Calibri" panose="020F0502020204030204" pitchFamily="34" charset="0"/>
                <a:cs typeface="Times New Roman" pitchFamily="18" charset="0"/>
              </a:rPr>
              <a:t>would give Americans more choice and control.</a:t>
            </a:r>
          </a:p>
        </p:txBody>
      </p:sp>
      <p:sp>
        <p:nvSpPr>
          <p:cNvPr id="4" name="Rectangle 3"/>
          <p:cNvSpPr/>
          <p:nvPr/>
        </p:nvSpPr>
        <p:spPr>
          <a:xfrm rot="10800000" flipV="1">
            <a:off x="-4" y="1064408"/>
            <a:ext cx="9144000" cy="584775"/>
          </a:xfrm>
          <a:prstGeom prst="rect">
            <a:avLst/>
          </a:prstGeom>
        </p:spPr>
        <p:txBody>
          <a:bodyPr wrap="square" anchor="ctr">
            <a:spAutoFit/>
          </a:bodyPr>
          <a:lstStyle/>
          <a:p>
            <a:pPr algn="ctr" fontAlgn="base">
              <a:spcBef>
                <a:spcPct val="0"/>
              </a:spcBef>
              <a:spcAft>
                <a:spcPct val="0"/>
              </a:spcAft>
            </a:pPr>
            <a:r>
              <a:rPr lang="en-US" sz="1600" b="1" i="1" dirty="0">
                <a:solidFill>
                  <a:srgbClr val="000000"/>
                </a:solidFill>
                <a:latin typeface="Calibri" panose="020F0502020204030204" pitchFamily="34" charset="0"/>
                <a:cs typeface="Times New Roman" pitchFamily="18" charset="0"/>
              </a:rPr>
              <a:t>“Now that you have learned a little more about the Personal Option health care proposal, </a:t>
            </a:r>
          </a:p>
          <a:p>
            <a:pPr algn="ctr" fontAlgn="base">
              <a:spcBef>
                <a:spcPct val="0"/>
              </a:spcBef>
              <a:spcAft>
                <a:spcPct val="0"/>
              </a:spcAft>
            </a:pPr>
            <a:r>
              <a:rPr lang="en-US" sz="1600" b="1" i="1" dirty="0">
                <a:solidFill>
                  <a:srgbClr val="000000"/>
                </a:solidFill>
                <a:latin typeface="Calibri" panose="020F0502020204030204" pitchFamily="34" charset="0"/>
                <a:cs typeface="Times New Roman" pitchFamily="18" charset="0"/>
              </a:rPr>
              <a:t>please indicate which TWO of the following you would </a:t>
            </a:r>
            <a:r>
              <a:rPr lang="en-US" sz="1600" b="1" i="1" dirty="0">
                <a:solidFill>
                  <a:srgbClr val="000000"/>
                </a:solidFill>
                <a:highlight>
                  <a:srgbClr val="FFFF00"/>
                </a:highlight>
                <a:latin typeface="Calibri" panose="020F0502020204030204" pitchFamily="34" charset="0"/>
                <a:cs typeface="Times New Roman" pitchFamily="18" charset="0"/>
              </a:rPr>
              <a:t>like most</a:t>
            </a:r>
            <a:r>
              <a:rPr lang="en-US" sz="1600" b="1" i="1" dirty="0">
                <a:solidFill>
                  <a:srgbClr val="000000"/>
                </a:solidFill>
                <a:latin typeface="Calibri" panose="020F0502020204030204" pitchFamily="34" charset="0"/>
                <a:cs typeface="Times New Roman" pitchFamily="18" charset="0"/>
              </a:rPr>
              <a:t> about the proposal...”^* </a:t>
            </a:r>
          </a:p>
        </p:txBody>
      </p:sp>
      <p:sp>
        <p:nvSpPr>
          <p:cNvPr id="6" name="Rectangle 5"/>
          <p:cNvSpPr/>
          <p:nvPr/>
        </p:nvSpPr>
        <p:spPr>
          <a:xfrm>
            <a:off x="1624701" y="1727108"/>
            <a:ext cx="7280370" cy="33855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1600" b="1" i="1" kern="0" dirty="0">
                <a:solidFill>
                  <a:srgbClr val="FFFFFF"/>
                </a:solidFill>
                <a:latin typeface="Calibri" panose="020F0502020204030204" pitchFamily="34" charset="0"/>
                <a:cs typeface="Times New Roman" pitchFamily="18" charset="0"/>
              </a:rPr>
              <a:t>It would give Americans more choice and control over their health care.</a:t>
            </a:r>
          </a:p>
        </p:txBody>
      </p:sp>
      <p:sp>
        <p:nvSpPr>
          <p:cNvPr id="7" name="TextBox 6"/>
          <p:cNvSpPr txBox="1"/>
          <p:nvPr/>
        </p:nvSpPr>
        <p:spPr>
          <a:xfrm>
            <a:off x="108711" y="1542442"/>
            <a:ext cx="1538162" cy="707886"/>
          </a:xfrm>
          <a:prstGeom prst="rect">
            <a:avLst/>
          </a:prstGeom>
          <a:noFill/>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Times New Roman" pitchFamily="18" charset="0"/>
              </a:rPr>
              <a:t>46%</a:t>
            </a:r>
          </a:p>
        </p:txBody>
      </p:sp>
      <p:sp>
        <p:nvSpPr>
          <p:cNvPr id="9" name="Rectangle 8"/>
          <p:cNvSpPr/>
          <p:nvPr/>
        </p:nvSpPr>
        <p:spPr>
          <a:xfrm>
            <a:off x="1624702" y="3133511"/>
            <a:ext cx="7280369" cy="338554"/>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1600" b="1" i="1" kern="0" dirty="0">
                <a:solidFill>
                  <a:schemeClr val="bg1"/>
                </a:solidFill>
                <a:latin typeface="Calibri" panose="020F0502020204030204" pitchFamily="34" charset="0"/>
                <a:cs typeface="Times New Roman" pitchFamily="18" charset="0"/>
              </a:rPr>
              <a:t>It would bring down health care costs by promoting competition.</a:t>
            </a:r>
          </a:p>
        </p:txBody>
      </p:sp>
      <p:sp>
        <p:nvSpPr>
          <p:cNvPr id="11" name="TextBox 10"/>
          <p:cNvSpPr txBox="1"/>
          <p:nvPr/>
        </p:nvSpPr>
        <p:spPr>
          <a:xfrm>
            <a:off x="108711" y="2948845"/>
            <a:ext cx="1538162" cy="707886"/>
          </a:xfrm>
          <a:prstGeom prst="rect">
            <a:avLst/>
          </a:prstGeom>
          <a:noFill/>
        </p:spPr>
        <p:txBody>
          <a:bodyPr wrap="square" rtlCol="0">
            <a:spAutoFit/>
          </a:bodyPr>
          <a:lstStyle/>
          <a:p>
            <a:pPr algn="ctr"/>
            <a:r>
              <a:rPr lang="en-US" sz="4000" b="1" dirty="0">
                <a:solidFill>
                  <a:srgbClr val="006600"/>
                </a:solidFill>
                <a:effectLst>
                  <a:outerShdw blurRad="38100" dist="38100" dir="2700000" algn="tl">
                    <a:srgbClr val="000000">
                      <a:alpha val="43137"/>
                    </a:srgbClr>
                  </a:outerShdw>
                </a:effectLst>
                <a:latin typeface="Calibri" panose="020F0502020204030204" pitchFamily="34" charset="0"/>
                <a:cs typeface="Times New Roman" pitchFamily="18" charset="0"/>
              </a:rPr>
              <a:t>27%</a:t>
            </a:r>
          </a:p>
        </p:txBody>
      </p:sp>
      <p:sp>
        <p:nvSpPr>
          <p:cNvPr id="12" name="Rectangle 11"/>
          <p:cNvSpPr/>
          <p:nvPr/>
        </p:nvSpPr>
        <p:spPr>
          <a:xfrm>
            <a:off x="1624703" y="2289285"/>
            <a:ext cx="7280367" cy="584775"/>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1600" b="1" i="1" kern="0" dirty="0">
                <a:solidFill>
                  <a:schemeClr val="bg1"/>
                </a:solidFill>
                <a:latin typeface="Calibri" panose="020F0502020204030204" pitchFamily="34" charset="0"/>
                <a:cs typeface="Times New Roman" pitchFamily="18" charset="0"/>
              </a:rPr>
              <a:t>It would deliver less expensive prescription drugs </a:t>
            </a:r>
          </a:p>
          <a:p>
            <a:pPr algn="ctr">
              <a:defRPr/>
            </a:pPr>
            <a:r>
              <a:rPr lang="en-US" sz="1600" b="1" i="1" kern="0" dirty="0">
                <a:solidFill>
                  <a:schemeClr val="bg1"/>
                </a:solidFill>
                <a:latin typeface="Calibri" panose="020F0502020204030204" pitchFamily="34" charset="0"/>
                <a:cs typeface="Times New Roman" pitchFamily="18" charset="0"/>
              </a:rPr>
              <a:t>and therapies without imposing price controls.</a:t>
            </a:r>
          </a:p>
        </p:txBody>
      </p:sp>
      <p:sp>
        <p:nvSpPr>
          <p:cNvPr id="13" name="TextBox 12"/>
          <p:cNvSpPr txBox="1"/>
          <p:nvPr/>
        </p:nvSpPr>
        <p:spPr>
          <a:xfrm>
            <a:off x="108710" y="2227729"/>
            <a:ext cx="1538164" cy="707886"/>
          </a:xfrm>
          <a:prstGeom prst="rect">
            <a:avLst/>
          </a:prstGeom>
          <a:noFill/>
        </p:spPr>
        <p:txBody>
          <a:bodyPr wrap="square" rtlCol="0">
            <a:spAutoFit/>
          </a:bodyPr>
          <a:lstStyle/>
          <a:p>
            <a:pPr algn="ctr"/>
            <a:r>
              <a:rPr lang="en-US" sz="4000" b="1" dirty="0">
                <a:solidFill>
                  <a:srgbClr val="C00000"/>
                </a:solidFill>
                <a:effectLst>
                  <a:outerShdw blurRad="38100" dist="38100" dir="2700000" algn="tl">
                    <a:srgbClr val="000000">
                      <a:alpha val="43137"/>
                    </a:srgbClr>
                  </a:outerShdw>
                </a:effectLst>
                <a:latin typeface="Calibri" panose="020F0502020204030204" pitchFamily="34" charset="0"/>
                <a:cs typeface="Times New Roman" pitchFamily="18" charset="0"/>
              </a:rPr>
              <a:t>30%</a:t>
            </a:r>
          </a:p>
        </p:txBody>
      </p:sp>
      <p:sp>
        <p:nvSpPr>
          <p:cNvPr id="16" name="Rectangle 15"/>
          <p:cNvSpPr/>
          <p:nvPr/>
        </p:nvSpPr>
        <p:spPr>
          <a:xfrm>
            <a:off x="1624705" y="3688873"/>
            <a:ext cx="7280363" cy="584775"/>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1600" b="1" i="1" kern="0" dirty="0">
                <a:solidFill>
                  <a:srgbClr val="FFFFFF"/>
                </a:solidFill>
                <a:latin typeface="Calibri" panose="020F0502020204030204" pitchFamily="34" charset="0"/>
                <a:cs typeface="Times New Roman" pitchFamily="18" charset="0"/>
              </a:rPr>
              <a:t>There would be more options like Health Savings Accounts to </a:t>
            </a:r>
          </a:p>
          <a:p>
            <a:pPr algn="ctr">
              <a:defRPr/>
            </a:pPr>
            <a:r>
              <a:rPr lang="en-US" sz="1600" b="1" i="1" kern="0" dirty="0">
                <a:solidFill>
                  <a:srgbClr val="FFFFFF"/>
                </a:solidFill>
                <a:latin typeface="Calibri" panose="020F0502020204030204" pitchFamily="34" charset="0"/>
                <a:cs typeface="Times New Roman" pitchFamily="18" charset="0"/>
              </a:rPr>
              <a:t>help Americans reduce their out-of-pocket health care costs.</a:t>
            </a:r>
          </a:p>
        </p:txBody>
      </p:sp>
      <p:sp>
        <p:nvSpPr>
          <p:cNvPr id="17" name="TextBox 16"/>
          <p:cNvSpPr txBox="1"/>
          <p:nvPr/>
        </p:nvSpPr>
        <p:spPr>
          <a:xfrm>
            <a:off x="108710" y="3627317"/>
            <a:ext cx="1538164" cy="707886"/>
          </a:xfrm>
          <a:prstGeom prst="rect">
            <a:avLst/>
          </a:prstGeom>
          <a:noFill/>
        </p:spPr>
        <p:txBody>
          <a:bodyPr wrap="square" rtlCol="0">
            <a:spAutoFit/>
          </a:bodyPr>
          <a:lstStyle/>
          <a:p>
            <a:pPr algn="ctr"/>
            <a:r>
              <a:rPr lang="en-US" sz="4000" b="1" dirty="0">
                <a:solidFill>
                  <a:srgbClr val="7030A0"/>
                </a:solidFill>
                <a:effectLst>
                  <a:outerShdw blurRad="38100" dist="38100" dir="2700000" algn="tl">
                    <a:srgbClr val="000000">
                      <a:alpha val="43137"/>
                    </a:srgbClr>
                  </a:outerShdw>
                </a:effectLst>
                <a:latin typeface="Calibri" panose="020F0502020204030204" pitchFamily="34" charset="0"/>
                <a:cs typeface="Times New Roman" pitchFamily="18" charset="0"/>
              </a:rPr>
              <a:t>25%</a:t>
            </a:r>
          </a:p>
        </p:txBody>
      </p:sp>
      <p:sp>
        <p:nvSpPr>
          <p:cNvPr id="2" name="Rectangle 1">
            <a:extLst>
              <a:ext uri="{FF2B5EF4-FFF2-40B4-BE49-F238E27FC236}">
                <a16:creationId xmlns:a16="http://schemas.microsoft.com/office/drawing/2014/main" id="{8FBB3C9E-5E10-47CF-9D91-F5896F8C7D65}"/>
              </a:ext>
            </a:extLst>
          </p:cNvPr>
          <p:cNvSpPr/>
          <p:nvPr/>
        </p:nvSpPr>
        <p:spPr>
          <a:xfrm>
            <a:off x="1624705" y="4527484"/>
            <a:ext cx="7280363" cy="338554"/>
          </a:xfrm>
          <a:prstGeom prst="rect">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1600" b="1" i="1" kern="0" dirty="0">
                <a:solidFill>
                  <a:srgbClr val="FFFFFF"/>
                </a:solidFill>
                <a:latin typeface="Calibri" panose="020F0502020204030204" pitchFamily="34" charset="0"/>
                <a:cs typeface="Times New Roman" pitchFamily="18" charset="0"/>
              </a:rPr>
              <a:t>It would strengthen the U.S. health care system without any new taxes.</a:t>
            </a:r>
          </a:p>
        </p:txBody>
      </p:sp>
      <p:sp>
        <p:nvSpPr>
          <p:cNvPr id="10" name="TextBox 9">
            <a:extLst>
              <a:ext uri="{FF2B5EF4-FFF2-40B4-BE49-F238E27FC236}">
                <a16:creationId xmlns:a16="http://schemas.microsoft.com/office/drawing/2014/main" id="{A1593274-4AD2-47C5-9A44-29F6D0E890D3}"/>
              </a:ext>
            </a:extLst>
          </p:cNvPr>
          <p:cNvSpPr txBox="1"/>
          <p:nvPr/>
        </p:nvSpPr>
        <p:spPr>
          <a:xfrm>
            <a:off x="108710" y="4342818"/>
            <a:ext cx="1538164" cy="707886"/>
          </a:xfrm>
          <a:prstGeom prst="rect">
            <a:avLst/>
          </a:prstGeom>
          <a:noFill/>
        </p:spPr>
        <p:txBody>
          <a:bodyPr wrap="square" rtlCol="0">
            <a:spAutoFit/>
          </a:bodyPr>
          <a:lstStyle/>
          <a:p>
            <a:pPr algn="ctr"/>
            <a:r>
              <a:rPr lang="en-US" sz="4000" b="1" dirty="0">
                <a:solidFill>
                  <a:srgbClr val="FF6600"/>
                </a:solidFill>
                <a:effectLst>
                  <a:outerShdw blurRad="38100" dist="38100" dir="2700000" algn="tl">
                    <a:srgbClr val="000000">
                      <a:alpha val="43137"/>
                    </a:srgbClr>
                  </a:outerShdw>
                </a:effectLst>
                <a:latin typeface="Calibri" panose="020F0502020204030204" pitchFamily="34" charset="0"/>
                <a:cs typeface="Times New Roman" pitchFamily="18" charset="0"/>
              </a:rPr>
              <a:t>24%</a:t>
            </a:r>
          </a:p>
        </p:txBody>
      </p:sp>
      <p:sp>
        <p:nvSpPr>
          <p:cNvPr id="14" name="Rectangle 13">
            <a:extLst>
              <a:ext uri="{FF2B5EF4-FFF2-40B4-BE49-F238E27FC236}">
                <a16:creationId xmlns:a16="http://schemas.microsoft.com/office/drawing/2014/main" id="{0F5A8A86-BD12-4E7D-8B24-2231F062D0DB}"/>
              </a:ext>
            </a:extLst>
          </p:cNvPr>
          <p:cNvSpPr/>
          <p:nvPr/>
        </p:nvSpPr>
        <p:spPr>
          <a:xfrm>
            <a:off x="1624705" y="5151727"/>
            <a:ext cx="7280363" cy="338554"/>
          </a:xfrm>
          <a:prstGeom prst="rect">
            <a:avLst/>
          </a:prstGeom>
          <a:solidFill>
            <a:srgbClr val="FF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1600" b="1" i="1" kern="0" dirty="0">
                <a:solidFill>
                  <a:srgbClr val="FFFFFF"/>
                </a:solidFill>
                <a:latin typeface="Calibri" panose="020F0502020204030204" pitchFamily="34" charset="0"/>
                <a:cs typeface="Times New Roman" pitchFamily="18" charset="0"/>
              </a:rPr>
              <a:t>It would put patients and doctors at the center of the health care system.</a:t>
            </a:r>
          </a:p>
        </p:txBody>
      </p:sp>
      <p:sp>
        <p:nvSpPr>
          <p:cNvPr id="15" name="TextBox 14">
            <a:extLst>
              <a:ext uri="{FF2B5EF4-FFF2-40B4-BE49-F238E27FC236}">
                <a16:creationId xmlns:a16="http://schemas.microsoft.com/office/drawing/2014/main" id="{25111197-F9C3-40D1-A674-AD1A4EF7F3FE}"/>
              </a:ext>
            </a:extLst>
          </p:cNvPr>
          <p:cNvSpPr txBox="1"/>
          <p:nvPr/>
        </p:nvSpPr>
        <p:spPr>
          <a:xfrm>
            <a:off x="108710" y="4967061"/>
            <a:ext cx="1538164" cy="707886"/>
          </a:xfrm>
          <a:prstGeom prst="rect">
            <a:avLst/>
          </a:prstGeom>
          <a:noFill/>
        </p:spPr>
        <p:txBody>
          <a:bodyPr wrap="square" rtlCol="0">
            <a:spAutoFit/>
          </a:bodyPr>
          <a:lstStyle/>
          <a:p>
            <a:pPr algn="ctr"/>
            <a:r>
              <a:rPr lang="en-US" sz="4000" b="1" dirty="0">
                <a:solidFill>
                  <a:srgbClr val="FF0066"/>
                </a:solidFill>
                <a:effectLst>
                  <a:outerShdw blurRad="38100" dist="38100" dir="2700000" algn="tl">
                    <a:srgbClr val="000000">
                      <a:alpha val="43137"/>
                    </a:srgbClr>
                  </a:outerShdw>
                </a:effectLst>
                <a:latin typeface="Calibri" panose="020F0502020204030204" pitchFamily="34" charset="0"/>
                <a:cs typeface="Times New Roman" pitchFamily="18" charset="0"/>
              </a:rPr>
              <a:t> 19%</a:t>
            </a:r>
          </a:p>
        </p:txBody>
      </p:sp>
      <p:sp>
        <p:nvSpPr>
          <p:cNvPr id="18" name="Rectangle 17">
            <a:extLst>
              <a:ext uri="{FF2B5EF4-FFF2-40B4-BE49-F238E27FC236}">
                <a16:creationId xmlns:a16="http://schemas.microsoft.com/office/drawing/2014/main" id="{B643A740-0B71-4EF0-AB45-58C4455B0E7E}"/>
              </a:ext>
            </a:extLst>
          </p:cNvPr>
          <p:cNvSpPr/>
          <p:nvPr/>
        </p:nvSpPr>
        <p:spPr>
          <a:xfrm>
            <a:off x="1624701" y="5678626"/>
            <a:ext cx="7280363" cy="584775"/>
          </a:xfrm>
          <a:prstGeom prst="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1600" b="1" i="1" kern="0" dirty="0">
                <a:solidFill>
                  <a:srgbClr val="FFFFFF"/>
                </a:solidFill>
                <a:latin typeface="Calibri" panose="020F0502020204030204" pitchFamily="34" charset="0"/>
                <a:cs typeface="Times New Roman" pitchFamily="18" charset="0"/>
              </a:rPr>
              <a:t>It would remove the bureaucracy that stifles </a:t>
            </a:r>
          </a:p>
          <a:p>
            <a:pPr algn="ctr">
              <a:defRPr/>
            </a:pPr>
            <a:r>
              <a:rPr lang="en-US" sz="1600" b="1" i="1" kern="0" dirty="0">
                <a:solidFill>
                  <a:srgbClr val="FFFFFF"/>
                </a:solidFill>
                <a:latin typeface="Calibri" panose="020F0502020204030204" pitchFamily="34" charset="0"/>
                <a:cs typeface="Times New Roman" pitchFamily="18" charset="0"/>
              </a:rPr>
              <a:t>medical innovation and increases costs.</a:t>
            </a:r>
          </a:p>
        </p:txBody>
      </p:sp>
      <p:sp>
        <p:nvSpPr>
          <p:cNvPr id="19" name="TextBox 18">
            <a:extLst>
              <a:ext uri="{FF2B5EF4-FFF2-40B4-BE49-F238E27FC236}">
                <a16:creationId xmlns:a16="http://schemas.microsoft.com/office/drawing/2014/main" id="{8FD6979A-D32A-43D9-BAFE-21E04A226C8B}"/>
              </a:ext>
            </a:extLst>
          </p:cNvPr>
          <p:cNvSpPr txBox="1"/>
          <p:nvPr/>
        </p:nvSpPr>
        <p:spPr>
          <a:xfrm>
            <a:off x="108710" y="5617070"/>
            <a:ext cx="1538164" cy="707886"/>
          </a:xfrm>
          <a:prstGeom prst="rect">
            <a:avLst/>
          </a:prstGeom>
          <a:noFill/>
        </p:spPr>
        <p:txBody>
          <a:bodyPr wrap="square" rtlCol="0">
            <a:spAutoFit/>
          </a:bodyPr>
          <a:lstStyle/>
          <a:p>
            <a:pPr algn="ctr"/>
            <a:r>
              <a:rPr lang="en-US" sz="40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cs typeface="Times New Roman" pitchFamily="18" charset="0"/>
              </a:rPr>
              <a:t>19%</a:t>
            </a:r>
          </a:p>
        </p:txBody>
      </p:sp>
      <p:sp>
        <p:nvSpPr>
          <p:cNvPr id="20" name="TextBox 19">
            <a:extLst>
              <a:ext uri="{FF2B5EF4-FFF2-40B4-BE49-F238E27FC236}">
                <a16:creationId xmlns:a16="http://schemas.microsoft.com/office/drawing/2014/main" id="{54E51BAA-D99F-482A-856F-B198813E4262}"/>
              </a:ext>
            </a:extLst>
          </p:cNvPr>
          <p:cNvSpPr txBox="1"/>
          <p:nvPr/>
        </p:nvSpPr>
        <p:spPr>
          <a:xfrm>
            <a:off x="-45260" y="6345003"/>
            <a:ext cx="407197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^*Quarter Sample E, N=238.</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76103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3323"/>
            <a:ext cx="9144000" cy="861774"/>
          </a:xfrm>
          <a:prstGeom prst="rect">
            <a:avLst/>
          </a:prstGeom>
          <a:noFill/>
        </p:spPr>
        <p:txBody>
          <a:bodyPr wrap="square" rtlCol="0">
            <a:spAutoFit/>
          </a:bodyPr>
          <a:lstStyle/>
          <a:p>
            <a:pPr algn="ctr" fontAlgn="base">
              <a:spcBef>
                <a:spcPct val="0"/>
              </a:spcBef>
              <a:spcAft>
                <a:spcPct val="0"/>
              </a:spcAft>
            </a:pPr>
            <a:r>
              <a:rPr lang="en-US" sz="2500" b="1" dirty="0">
                <a:solidFill>
                  <a:srgbClr val="000000"/>
                </a:solidFill>
                <a:latin typeface="Calibri" panose="020F0502020204030204" pitchFamily="34" charset="0"/>
                <a:cs typeface="Times New Roman" pitchFamily="18" charset="0"/>
              </a:rPr>
              <a:t>Voters are most concerned that Americans would choose inadequate coverage and that drug prices would not be controlled.</a:t>
            </a:r>
          </a:p>
        </p:txBody>
      </p:sp>
      <p:sp>
        <p:nvSpPr>
          <p:cNvPr id="4" name="Rectangle 3"/>
          <p:cNvSpPr/>
          <p:nvPr/>
        </p:nvSpPr>
        <p:spPr>
          <a:xfrm rot="10800000" flipV="1">
            <a:off x="-4" y="1064408"/>
            <a:ext cx="9144000" cy="584775"/>
          </a:xfrm>
          <a:prstGeom prst="rect">
            <a:avLst/>
          </a:prstGeom>
        </p:spPr>
        <p:txBody>
          <a:bodyPr wrap="square" anchor="ctr">
            <a:spAutoFit/>
          </a:bodyPr>
          <a:lstStyle/>
          <a:p>
            <a:pPr algn="ctr" fontAlgn="base">
              <a:spcBef>
                <a:spcPct val="0"/>
              </a:spcBef>
              <a:spcAft>
                <a:spcPct val="0"/>
              </a:spcAft>
            </a:pPr>
            <a:r>
              <a:rPr lang="en-US" sz="1600" b="1" i="1" dirty="0">
                <a:solidFill>
                  <a:srgbClr val="000000"/>
                </a:solidFill>
                <a:latin typeface="Calibri" panose="020F0502020204030204" pitchFamily="34" charset="0"/>
                <a:cs typeface="Times New Roman" pitchFamily="18" charset="0"/>
              </a:rPr>
              <a:t>“Now that you have learned a little more about the Personal Option health care proposal, please</a:t>
            </a:r>
          </a:p>
          <a:p>
            <a:pPr algn="ctr" fontAlgn="base">
              <a:spcBef>
                <a:spcPct val="0"/>
              </a:spcBef>
              <a:spcAft>
                <a:spcPct val="0"/>
              </a:spcAft>
            </a:pPr>
            <a:r>
              <a:rPr lang="en-US" sz="1600" b="1" i="1" dirty="0">
                <a:solidFill>
                  <a:srgbClr val="000000"/>
                </a:solidFill>
                <a:latin typeface="Calibri" panose="020F0502020204030204" pitchFamily="34" charset="0"/>
                <a:cs typeface="Times New Roman" pitchFamily="18" charset="0"/>
              </a:rPr>
              <a:t>indicate which TWO of the following you would be </a:t>
            </a:r>
            <a:r>
              <a:rPr lang="en-US" sz="1600" b="1" i="1" dirty="0">
                <a:solidFill>
                  <a:srgbClr val="000000"/>
                </a:solidFill>
                <a:highlight>
                  <a:srgbClr val="FFFF00"/>
                </a:highlight>
                <a:latin typeface="Calibri" panose="020F0502020204030204" pitchFamily="34" charset="0"/>
                <a:cs typeface="Times New Roman" pitchFamily="18" charset="0"/>
              </a:rPr>
              <a:t>most concerned</a:t>
            </a:r>
            <a:r>
              <a:rPr lang="en-US" sz="1600" b="1" i="1" dirty="0">
                <a:solidFill>
                  <a:srgbClr val="000000"/>
                </a:solidFill>
                <a:latin typeface="Calibri" panose="020F0502020204030204" pitchFamily="34" charset="0"/>
                <a:cs typeface="Times New Roman" pitchFamily="18" charset="0"/>
              </a:rPr>
              <a:t> with about the proposal...”^**</a:t>
            </a:r>
          </a:p>
        </p:txBody>
      </p:sp>
      <p:sp>
        <p:nvSpPr>
          <p:cNvPr id="6" name="Rectangle 5"/>
          <p:cNvSpPr/>
          <p:nvPr/>
        </p:nvSpPr>
        <p:spPr>
          <a:xfrm>
            <a:off x="1624701" y="1769053"/>
            <a:ext cx="7280370" cy="33855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1600" b="1" i="1" kern="0" dirty="0">
                <a:solidFill>
                  <a:srgbClr val="FFFFFF"/>
                </a:solidFill>
                <a:latin typeface="Calibri" panose="020F0502020204030204" pitchFamily="34" charset="0"/>
                <a:cs typeface="Times New Roman" pitchFamily="18" charset="0"/>
              </a:rPr>
              <a:t>Americans would choose inadequate health care coverage to save money.</a:t>
            </a:r>
          </a:p>
        </p:txBody>
      </p:sp>
      <p:sp>
        <p:nvSpPr>
          <p:cNvPr id="7" name="TextBox 6"/>
          <p:cNvSpPr txBox="1"/>
          <p:nvPr/>
        </p:nvSpPr>
        <p:spPr>
          <a:xfrm>
            <a:off x="108711" y="1584387"/>
            <a:ext cx="1538162" cy="707886"/>
          </a:xfrm>
          <a:prstGeom prst="rect">
            <a:avLst/>
          </a:prstGeom>
          <a:noFill/>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Times New Roman" pitchFamily="18" charset="0"/>
              </a:rPr>
              <a:t>39%</a:t>
            </a:r>
          </a:p>
        </p:txBody>
      </p:sp>
      <p:sp>
        <p:nvSpPr>
          <p:cNvPr id="9" name="Rectangle 8"/>
          <p:cNvSpPr/>
          <p:nvPr/>
        </p:nvSpPr>
        <p:spPr>
          <a:xfrm>
            <a:off x="1624702" y="3133511"/>
            <a:ext cx="7280369" cy="338554"/>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1600" b="1" i="1" kern="0" dirty="0">
                <a:solidFill>
                  <a:schemeClr val="bg1"/>
                </a:solidFill>
                <a:latin typeface="Calibri" panose="020F0502020204030204" pitchFamily="34" charset="0"/>
                <a:cs typeface="Times New Roman" pitchFamily="18" charset="0"/>
              </a:rPr>
              <a:t>It would favor highly-educated and wealthier Americans.</a:t>
            </a:r>
          </a:p>
        </p:txBody>
      </p:sp>
      <p:sp>
        <p:nvSpPr>
          <p:cNvPr id="11" name="TextBox 10"/>
          <p:cNvSpPr txBox="1"/>
          <p:nvPr/>
        </p:nvSpPr>
        <p:spPr>
          <a:xfrm>
            <a:off x="108711" y="2948845"/>
            <a:ext cx="1538162" cy="707886"/>
          </a:xfrm>
          <a:prstGeom prst="rect">
            <a:avLst/>
          </a:prstGeom>
          <a:noFill/>
        </p:spPr>
        <p:txBody>
          <a:bodyPr wrap="square" rtlCol="0">
            <a:spAutoFit/>
          </a:bodyPr>
          <a:lstStyle/>
          <a:p>
            <a:pPr algn="ctr"/>
            <a:r>
              <a:rPr lang="en-US" sz="4000" b="1" dirty="0">
                <a:solidFill>
                  <a:srgbClr val="006600"/>
                </a:solidFill>
                <a:effectLst>
                  <a:outerShdw blurRad="38100" dist="38100" dir="2700000" algn="tl">
                    <a:srgbClr val="000000">
                      <a:alpha val="43137"/>
                    </a:srgbClr>
                  </a:outerShdw>
                </a:effectLst>
                <a:latin typeface="Calibri" panose="020F0502020204030204" pitchFamily="34" charset="0"/>
                <a:cs typeface="Times New Roman" pitchFamily="18" charset="0"/>
              </a:rPr>
              <a:t>27%</a:t>
            </a:r>
          </a:p>
        </p:txBody>
      </p:sp>
      <p:sp>
        <p:nvSpPr>
          <p:cNvPr id="12" name="Rectangle 11"/>
          <p:cNvSpPr/>
          <p:nvPr/>
        </p:nvSpPr>
        <p:spPr>
          <a:xfrm>
            <a:off x="1624703" y="2437562"/>
            <a:ext cx="7280367" cy="338554"/>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1600" b="1" i="1" kern="0" dirty="0">
                <a:solidFill>
                  <a:schemeClr val="bg1"/>
                </a:solidFill>
                <a:latin typeface="Calibri" panose="020F0502020204030204" pitchFamily="34" charset="0"/>
                <a:cs typeface="Times New Roman" pitchFamily="18" charset="0"/>
              </a:rPr>
              <a:t>Drug prices would not be controlled.</a:t>
            </a:r>
          </a:p>
        </p:txBody>
      </p:sp>
      <p:sp>
        <p:nvSpPr>
          <p:cNvPr id="13" name="TextBox 12"/>
          <p:cNvSpPr txBox="1"/>
          <p:nvPr/>
        </p:nvSpPr>
        <p:spPr>
          <a:xfrm>
            <a:off x="108710" y="2252896"/>
            <a:ext cx="1538164" cy="707886"/>
          </a:xfrm>
          <a:prstGeom prst="rect">
            <a:avLst/>
          </a:prstGeom>
          <a:noFill/>
        </p:spPr>
        <p:txBody>
          <a:bodyPr wrap="square" rtlCol="0">
            <a:spAutoFit/>
          </a:bodyPr>
          <a:lstStyle/>
          <a:p>
            <a:pPr algn="ctr"/>
            <a:r>
              <a:rPr lang="en-US" sz="4000" b="1" dirty="0">
                <a:solidFill>
                  <a:srgbClr val="C00000"/>
                </a:solidFill>
                <a:effectLst>
                  <a:outerShdw blurRad="38100" dist="38100" dir="2700000" algn="tl">
                    <a:srgbClr val="000000">
                      <a:alpha val="43137"/>
                    </a:srgbClr>
                  </a:outerShdw>
                </a:effectLst>
                <a:latin typeface="Calibri" panose="020F0502020204030204" pitchFamily="34" charset="0"/>
                <a:cs typeface="Times New Roman" pitchFamily="18" charset="0"/>
              </a:rPr>
              <a:t>39%</a:t>
            </a:r>
          </a:p>
        </p:txBody>
      </p:sp>
      <p:sp>
        <p:nvSpPr>
          <p:cNvPr id="16" name="Rectangle 15"/>
          <p:cNvSpPr/>
          <p:nvPr/>
        </p:nvSpPr>
        <p:spPr>
          <a:xfrm>
            <a:off x="1624705" y="3811983"/>
            <a:ext cx="7280363" cy="338554"/>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1600" b="1" i="1" kern="0" dirty="0">
                <a:solidFill>
                  <a:srgbClr val="FFFFFF"/>
                </a:solidFill>
                <a:latin typeface="Calibri" panose="020F0502020204030204" pitchFamily="34" charset="0"/>
                <a:cs typeface="Times New Roman" pitchFamily="18" charset="0"/>
              </a:rPr>
              <a:t>It would not provide enough support for the poor.</a:t>
            </a:r>
          </a:p>
        </p:txBody>
      </p:sp>
      <p:sp>
        <p:nvSpPr>
          <p:cNvPr id="17" name="TextBox 16"/>
          <p:cNvSpPr txBox="1"/>
          <p:nvPr/>
        </p:nvSpPr>
        <p:spPr>
          <a:xfrm>
            <a:off x="108710" y="3627317"/>
            <a:ext cx="1538164" cy="707886"/>
          </a:xfrm>
          <a:prstGeom prst="rect">
            <a:avLst/>
          </a:prstGeom>
          <a:noFill/>
        </p:spPr>
        <p:txBody>
          <a:bodyPr wrap="square" rtlCol="0">
            <a:spAutoFit/>
          </a:bodyPr>
          <a:lstStyle/>
          <a:p>
            <a:pPr algn="ctr"/>
            <a:r>
              <a:rPr lang="en-US" sz="4000" b="1" dirty="0">
                <a:solidFill>
                  <a:srgbClr val="7030A0"/>
                </a:solidFill>
                <a:effectLst>
                  <a:outerShdw blurRad="38100" dist="38100" dir="2700000" algn="tl">
                    <a:srgbClr val="000000">
                      <a:alpha val="43137"/>
                    </a:srgbClr>
                  </a:outerShdw>
                </a:effectLst>
                <a:latin typeface="Calibri" panose="020F0502020204030204" pitchFamily="34" charset="0"/>
                <a:cs typeface="Times New Roman" pitchFamily="18" charset="0"/>
              </a:rPr>
              <a:t>25%</a:t>
            </a:r>
          </a:p>
        </p:txBody>
      </p:sp>
      <p:sp>
        <p:nvSpPr>
          <p:cNvPr id="2" name="Rectangle 1">
            <a:extLst>
              <a:ext uri="{FF2B5EF4-FFF2-40B4-BE49-F238E27FC236}">
                <a16:creationId xmlns:a16="http://schemas.microsoft.com/office/drawing/2014/main" id="{8FBB3C9E-5E10-47CF-9D91-F5896F8C7D65}"/>
              </a:ext>
            </a:extLst>
          </p:cNvPr>
          <p:cNvSpPr/>
          <p:nvPr/>
        </p:nvSpPr>
        <p:spPr>
          <a:xfrm>
            <a:off x="1624705" y="4493928"/>
            <a:ext cx="7280363" cy="338554"/>
          </a:xfrm>
          <a:prstGeom prst="rect">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1600" b="1" i="1" kern="0" dirty="0">
                <a:solidFill>
                  <a:srgbClr val="FFFFFF"/>
                </a:solidFill>
                <a:latin typeface="Calibri" panose="020F0502020204030204" pitchFamily="34" charset="0"/>
                <a:cs typeface="Times New Roman" pitchFamily="18" charset="0"/>
              </a:rPr>
              <a:t>Universal health care coverage would not be mandated.</a:t>
            </a:r>
          </a:p>
        </p:txBody>
      </p:sp>
      <p:sp>
        <p:nvSpPr>
          <p:cNvPr id="10" name="TextBox 9">
            <a:extLst>
              <a:ext uri="{FF2B5EF4-FFF2-40B4-BE49-F238E27FC236}">
                <a16:creationId xmlns:a16="http://schemas.microsoft.com/office/drawing/2014/main" id="{A1593274-4AD2-47C5-9A44-29F6D0E890D3}"/>
              </a:ext>
            </a:extLst>
          </p:cNvPr>
          <p:cNvSpPr txBox="1"/>
          <p:nvPr/>
        </p:nvSpPr>
        <p:spPr>
          <a:xfrm>
            <a:off x="108710" y="4309262"/>
            <a:ext cx="1538164" cy="707886"/>
          </a:xfrm>
          <a:prstGeom prst="rect">
            <a:avLst/>
          </a:prstGeom>
          <a:noFill/>
        </p:spPr>
        <p:txBody>
          <a:bodyPr wrap="square" rtlCol="0">
            <a:spAutoFit/>
          </a:bodyPr>
          <a:lstStyle/>
          <a:p>
            <a:pPr algn="ctr"/>
            <a:r>
              <a:rPr lang="en-US" sz="4000" b="1" dirty="0">
                <a:solidFill>
                  <a:srgbClr val="FF6600"/>
                </a:solidFill>
                <a:effectLst>
                  <a:outerShdw blurRad="38100" dist="38100" dir="2700000" algn="tl">
                    <a:srgbClr val="000000">
                      <a:alpha val="43137"/>
                    </a:srgbClr>
                  </a:outerShdw>
                </a:effectLst>
                <a:latin typeface="Calibri" panose="020F0502020204030204" pitchFamily="34" charset="0"/>
                <a:cs typeface="Times New Roman" pitchFamily="18" charset="0"/>
              </a:rPr>
              <a:t>23%</a:t>
            </a:r>
          </a:p>
        </p:txBody>
      </p:sp>
      <p:sp>
        <p:nvSpPr>
          <p:cNvPr id="14" name="Rectangle 13">
            <a:extLst>
              <a:ext uri="{FF2B5EF4-FFF2-40B4-BE49-F238E27FC236}">
                <a16:creationId xmlns:a16="http://schemas.microsoft.com/office/drawing/2014/main" id="{0F5A8A86-BD12-4E7D-8B24-2231F062D0DB}"/>
              </a:ext>
            </a:extLst>
          </p:cNvPr>
          <p:cNvSpPr/>
          <p:nvPr/>
        </p:nvSpPr>
        <p:spPr>
          <a:xfrm>
            <a:off x="1624705" y="5151727"/>
            <a:ext cx="7280363" cy="338554"/>
          </a:xfrm>
          <a:prstGeom prst="rect">
            <a:avLst/>
          </a:prstGeom>
          <a:solidFill>
            <a:srgbClr val="FF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1600" b="1" i="1" kern="0" dirty="0">
                <a:solidFill>
                  <a:srgbClr val="FFFFFF"/>
                </a:solidFill>
                <a:latin typeface="Calibri" panose="020F0502020204030204" pitchFamily="34" charset="0"/>
                <a:cs typeface="Times New Roman" pitchFamily="18" charset="0"/>
              </a:rPr>
              <a:t>It would rely too much on competition to lower costs.</a:t>
            </a:r>
          </a:p>
        </p:txBody>
      </p:sp>
      <p:sp>
        <p:nvSpPr>
          <p:cNvPr id="15" name="TextBox 14">
            <a:extLst>
              <a:ext uri="{FF2B5EF4-FFF2-40B4-BE49-F238E27FC236}">
                <a16:creationId xmlns:a16="http://schemas.microsoft.com/office/drawing/2014/main" id="{25111197-F9C3-40D1-A674-AD1A4EF7F3FE}"/>
              </a:ext>
            </a:extLst>
          </p:cNvPr>
          <p:cNvSpPr txBox="1"/>
          <p:nvPr/>
        </p:nvSpPr>
        <p:spPr>
          <a:xfrm>
            <a:off x="108710" y="4967061"/>
            <a:ext cx="1538164" cy="707886"/>
          </a:xfrm>
          <a:prstGeom prst="rect">
            <a:avLst/>
          </a:prstGeom>
          <a:noFill/>
        </p:spPr>
        <p:txBody>
          <a:bodyPr wrap="square" rtlCol="0">
            <a:spAutoFit/>
          </a:bodyPr>
          <a:lstStyle/>
          <a:p>
            <a:pPr algn="ctr"/>
            <a:r>
              <a:rPr lang="en-US" sz="4000" b="1" dirty="0">
                <a:solidFill>
                  <a:srgbClr val="FF0066"/>
                </a:solidFill>
                <a:effectLst>
                  <a:outerShdw blurRad="38100" dist="38100" dir="2700000" algn="tl">
                    <a:srgbClr val="000000">
                      <a:alpha val="43137"/>
                    </a:srgbClr>
                  </a:outerShdw>
                </a:effectLst>
                <a:latin typeface="Calibri" panose="020F0502020204030204" pitchFamily="34" charset="0"/>
                <a:cs typeface="Times New Roman" pitchFamily="18" charset="0"/>
              </a:rPr>
              <a:t> 17%</a:t>
            </a:r>
          </a:p>
        </p:txBody>
      </p:sp>
      <p:sp>
        <p:nvSpPr>
          <p:cNvPr id="18" name="Rectangle 17">
            <a:extLst>
              <a:ext uri="{FF2B5EF4-FFF2-40B4-BE49-F238E27FC236}">
                <a16:creationId xmlns:a16="http://schemas.microsoft.com/office/drawing/2014/main" id="{B643A740-0B71-4EF0-AB45-58C4455B0E7E}"/>
              </a:ext>
            </a:extLst>
          </p:cNvPr>
          <p:cNvSpPr/>
          <p:nvPr/>
        </p:nvSpPr>
        <p:spPr>
          <a:xfrm>
            <a:off x="1624701" y="5801736"/>
            <a:ext cx="7280363" cy="338554"/>
          </a:xfrm>
          <a:prstGeom prst="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1600" b="1" i="1" kern="0" dirty="0">
                <a:solidFill>
                  <a:srgbClr val="FFFFFF"/>
                </a:solidFill>
                <a:latin typeface="Calibri" panose="020F0502020204030204" pitchFamily="34" charset="0"/>
                <a:cs typeface="Times New Roman" pitchFamily="18" charset="0"/>
              </a:rPr>
              <a:t>There would not be enough government oversight of health care.</a:t>
            </a:r>
          </a:p>
        </p:txBody>
      </p:sp>
      <p:sp>
        <p:nvSpPr>
          <p:cNvPr id="19" name="TextBox 18">
            <a:extLst>
              <a:ext uri="{FF2B5EF4-FFF2-40B4-BE49-F238E27FC236}">
                <a16:creationId xmlns:a16="http://schemas.microsoft.com/office/drawing/2014/main" id="{8FD6979A-D32A-43D9-BAFE-21E04A226C8B}"/>
              </a:ext>
            </a:extLst>
          </p:cNvPr>
          <p:cNvSpPr txBox="1"/>
          <p:nvPr/>
        </p:nvSpPr>
        <p:spPr>
          <a:xfrm>
            <a:off x="108710" y="5617070"/>
            <a:ext cx="1538164" cy="707886"/>
          </a:xfrm>
          <a:prstGeom prst="rect">
            <a:avLst/>
          </a:prstGeom>
          <a:noFill/>
        </p:spPr>
        <p:txBody>
          <a:bodyPr wrap="square" rtlCol="0">
            <a:spAutoFit/>
          </a:bodyPr>
          <a:lstStyle/>
          <a:p>
            <a:pPr algn="ctr"/>
            <a:r>
              <a:rPr lang="en-US" sz="40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cs typeface="Times New Roman" pitchFamily="18" charset="0"/>
              </a:rPr>
              <a:t>13%</a:t>
            </a:r>
          </a:p>
        </p:txBody>
      </p:sp>
      <p:sp>
        <p:nvSpPr>
          <p:cNvPr id="20" name="TextBox 19">
            <a:extLst>
              <a:ext uri="{FF2B5EF4-FFF2-40B4-BE49-F238E27FC236}">
                <a16:creationId xmlns:a16="http://schemas.microsoft.com/office/drawing/2014/main" id="{54E51BAA-D99F-482A-856F-B198813E4262}"/>
              </a:ext>
            </a:extLst>
          </p:cNvPr>
          <p:cNvSpPr txBox="1"/>
          <p:nvPr/>
        </p:nvSpPr>
        <p:spPr>
          <a:xfrm>
            <a:off x="-45260" y="6345003"/>
            <a:ext cx="407197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^**Quarter Sample F, N=255.</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549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F4E5A5-13E7-4BBA-B138-7C61FF88D9AC}"/>
              </a:ext>
            </a:extLst>
          </p:cNvPr>
          <p:cNvSpPr txBox="1"/>
          <p:nvPr/>
        </p:nvSpPr>
        <p:spPr>
          <a:xfrm>
            <a:off x="33689" y="3038120"/>
            <a:ext cx="9076622" cy="2800767"/>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The Bottom</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800" b="1" dirty="0">
                <a:solidFill>
                  <a:prstClr val="white"/>
                </a:solidFill>
                <a:effectLst>
                  <a:outerShdw blurRad="38100" dist="38100" dir="2700000" algn="tl">
                    <a:srgbClr val="000000">
                      <a:alpha val="43137"/>
                    </a:srgbClr>
                  </a:outerShdw>
                </a:effectLst>
                <a:latin typeface="Calibri"/>
              </a:rPr>
              <a:t>Line</a:t>
            </a:r>
            <a:endParaRPr kumimoji="0" lang="en-US"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2183438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9FED9C-6313-42B2-84E8-DAF1173C68D5}"/>
              </a:ext>
            </a:extLst>
          </p:cNvPr>
          <p:cNvSpPr txBox="1"/>
          <p:nvPr/>
        </p:nvSpPr>
        <p:spPr>
          <a:xfrm>
            <a:off x="0" y="86380"/>
            <a:ext cx="9144000" cy="523220"/>
          </a:xfrm>
          <a:prstGeom prst="rect">
            <a:avLst/>
          </a:prstGeom>
          <a:noFill/>
        </p:spPr>
        <p:txBody>
          <a:bodyPr wrap="square" rtlCol="0">
            <a:spAutoFit/>
          </a:bodyPr>
          <a:lstStyle/>
          <a:p>
            <a:pPr algn="ctr"/>
            <a:r>
              <a:rPr lang="en-US" sz="2800" b="1" dirty="0">
                <a:latin typeface="Calibri" panose="020F0502020204030204" pitchFamily="34" charset="0"/>
              </a:rPr>
              <a:t>THE BOTTOM LINE</a:t>
            </a:r>
          </a:p>
        </p:txBody>
      </p:sp>
      <p:sp>
        <p:nvSpPr>
          <p:cNvPr id="3" name="TextBox 2">
            <a:extLst>
              <a:ext uri="{FF2B5EF4-FFF2-40B4-BE49-F238E27FC236}">
                <a16:creationId xmlns:a16="http://schemas.microsoft.com/office/drawing/2014/main" id="{22BE8E82-1048-41C2-ADEB-12BF11DCD4AB}"/>
              </a:ext>
            </a:extLst>
          </p:cNvPr>
          <p:cNvSpPr txBox="1"/>
          <p:nvPr/>
        </p:nvSpPr>
        <p:spPr>
          <a:xfrm>
            <a:off x="0" y="609600"/>
            <a:ext cx="9144000" cy="5847755"/>
          </a:xfrm>
          <a:prstGeom prst="rect">
            <a:avLst/>
          </a:prstGeom>
          <a:noFill/>
        </p:spPr>
        <p:txBody>
          <a:bodyPr wrap="square" rtlCol="0">
            <a:spAutoFit/>
          </a:bodyPr>
          <a:lstStyle/>
          <a:p>
            <a:r>
              <a:rPr lang="en-US" sz="1700" b="1" dirty="0">
                <a:effectLst/>
                <a:latin typeface="Calibri" panose="020F0502020204030204" pitchFamily="34" charset="0"/>
                <a:ea typeface="Calibri" panose="020F0502020204030204" pitchFamily="34" charset="0"/>
                <a:cs typeface="Times New Roman" panose="02020603050405020304" pitchFamily="18" charset="0"/>
              </a:rPr>
              <a:t>Voters respond well to the Personal Option health care plan</a:t>
            </a:r>
            <a:r>
              <a:rPr lang="en-US" sz="1700" dirty="0">
                <a:effectLst/>
                <a:latin typeface="Calibri" panose="020F0502020204030204" pitchFamily="34" charset="0"/>
                <a:ea typeface="Calibri" panose="020F0502020204030204" pitchFamily="34" charset="0"/>
                <a:cs typeface="Times New Roman" panose="02020603050405020304" pitchFamily="18" charset="0"/>
              </a:rPr>
              <a:t>.  By bundling a number of individual initiatives together, pro-market health care advocates have a health care plan that is viable with many voters.  </a:t>
            </a:r>
            <a:r>
              <a:rPr lang="en-US" sz="1700" b="1" dirty="0">
                <a:effectLst/>
                <a:latin typeface="Calibri" panose="020F0502020204030204" pitchFamily="34" charset="0"/>
                <a:ea typeface="Calibri" panose="020F0502020204030204" pitchFamily="34" charset="0"/>
                <a:cs typeface="Times New Roman" panose="02020603050405020304" pitchFamily="18" charset="0"/>
              </a:rPr>
              <a:t>Importantly, women, who tend to be the health care decision-makers, are even more favorable than men to many elements of the Personal Option plan</a:t>
            </a:r>
            <a:r>
              <a:rPr lang="en-US" sz="17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endParaRPr lang="en-US" sz="17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700" dirty="0">
                <a:effectLst/>
                <a:latin typeface="Calibri" panose="020F0502020204030204" pitchFamily="34" charset="0"/>
                <a:ea typeface="Calibri" panose="020F0502020204030204" pitchFamily="34" charset="0"/>
              </a:rPr>
              <a:t>The data from this survey indicate there is an appetite for changes to improve to the U.S. health care system, but </a:t>
            </a:r>
            <a:r>
              <a:rPr lang="en-US" sz="1700" b="1" dirty="0">
                <a:effectLst/>
                <a:latin typeface="Calibri" panose="020F0502020204030204" pitchFamily="34" charset="0"/>
                <a:ea typeface="Calibri" panose="020F0502020204030204" pitchFamily="34" charset="0"/>
              </a:rPr>
              <a:t>there is </a:t>
            </a:r>
            <a:r>
              <a:rPr lang="en-US" sz="1700" b="1" u="sng" dirty="0">
                <a:effectLst/>
                <a:latin typeface="Calibri" panose="020F0502020204030204" pitchFamily="34" charset="0"/>
                <a:ea typeface="Calibri" panose="020F0502020204030204" pitchFamily="34" charset="0"/>
              </a:rPr>
              <a:t>not</a:t>
            </a:r>
            <a:r>
              <a:rPr lang="en-US" sz="1700" b="1" dirty="0">
                <a:effectLst/>
                <a:latin typeface="Calibri" panose="020F0502020204030204" pitchFamily="34" charset="0"/>
                <a:ea typeface="Calibri" panose="020F0502020204030204" pitchFamily="34" charset="0"/>
              </a:rPr>
              <a:t> a broad appetite among the U.S. electorate for a systemic overhaul, no matter how the question is asked</a:t>
            </a:r>
            <a:r>
              <a:rPr lang="en-US" sz="1700" dirty="0">
                <a:effectLst/>
                <a:latin typeface="Calibri" panose="020F0502020204030204" pitchFamily="34" charset="0"/>
                <a:ea typeface="Calibri" panose="020F0502020204030204" pitchFamily="34" charset="0"/>
              </a:rPr>
              <a:t>. While voters slightly lean towards believing the health care system is not meeting the needs of most Americans, they strongly (70%) believe the system IS meeting the needs of themselves and their families (including 60%+ of Republicans, Independents and Democrats). </a:t>
            </a:r>
          </a:p>
          <a:p>
            <a:pPr marL="0" marR="0">
              <a:spcBef>
                <a:spcPts val="0"/>
              </a:spcBef>
              <a:spcAft>
                <a:spcPts val="0"/>
              </a:spcAft>
            </a:pPr>
            <a:endParaRPr lang="en-US" sz="1700" dirty="0">
              <a:latin typeface="Calibri" panose="020F0502020204030204" pitchFamily="34" charset="0"/>
              <a:ea typeface="Calibri" panose="020F0502020204030204" pitchFamily="34" charset="0"/>
            </a:endParaRPr>
          </a:p>
          <a:p>
            <a:pPr marL="0" marR="0">
              <a:spcBef>
                <a:spcPts val="0"/>
              </a:spcBef>
              <a:spcAft>
                <a:spcPts val="0"/>
              </a:spcAft>
            </a:pPr>
            <a:r>
              <a:rPr lang="en-US" sz="1700" dirty="0">
                <a:effectLst/>
                <a:latin typeface="Calibri" panose="020F0502020204030204" pitchFamily="34" charset="0"/>
                <a:ea typeface="Calibri" panose="020F0502020204030204" pitchFamily="34" charset="0"/>
              </a:rPr>
              <a:t>When it comes to insurance, the financial backbone of the U.S. health care system, </a:t>
            </a:r>
            <a:r>
              <a:rPr lang="en-US" sz="1700" b="1" dirty="0">
                <a:effectLst/>
                <a:latin typeface="Calibri" panose="020F0502020204030204" pitchFamily="34" charset="0"/>
                <a:ea typeface="Calibri" panose="020F0502020204030204" pitchFamily="34" charset="0"/>
              </a:rPr>
              <a:t>a majority of voters (53%) believe we should keep what works and fix what is broken </a:t>
            </a:r>
            <a:r>
              <a:rPr lang="en-US" sz="1700" dirty="0">
                <a:effectLst/>
                <a:latin typeface="Calibri" panose="020F0502020204030204" pitchFamily="34" charset="0"/>
                <a:ea typeface="Calibri" panose="020F0502020204030204" pitchFamily="34" charset="0"/>
              </a:rPr>
              <a:t>rather than trying to overhaul the system with a one-size-fits-all government plan or even creating a new government plan to offer alongside private insurance.</a:t>
            </a:r>
          </a:p>
          <a:p>
            <a:pPr marL="0" marR="0">
              <a:spcBef>
                <a:spcPts val="0"/>
              </a:spcBef>
              <a:spcAft>
                <a:spcPts val="0"/>
              </a:spcAft>
            </a:pPr>
            <a:endParaRPr lang="en-US" sz="17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700" dirty="0">
                <a:effectLst/>
                <a:latin typeface="Calibri" panose="020F0502020204030204" pitchFamily="34" charset="0"/>
                <a:ea typeface="Calibri" panose="020F0502020204030204" pitchFamily="34" charset="0"/>
              </a:rPr>
              <a:t>Further, </a:t>
            </a:r>
            <a:r>
              <a:rPr lang="en-US" sz="1700" b="1" dirty="0">
                <a:effectLst/>
                <a:latin typeface="Calibri" panose="020F0502020204030204" pitchFamily="34" charset="0"/>
                <a:ea typeface="Calibri" panose="020F0502020204030204" pitchFamily="34" charset="0"/>
              </a:rPr>
              <a:t>there is no desire to shift control of our health care system by patients, families, and keep health care providers and the private sector to control by the government</a:t>
            </a:r>
            <a:r>
              <a:rPr lang="en-US" sz="1700" dirty="0">
                <a:effectLst/>
                <a:latin typeface="Calibri" panose="020F0502020204030204" pitchFamily="34" charset="0"/>
                <a:ea typeface="Calibri" panose="020F0502020204030204" pitchFamily="34" charset="0"/>
              </a:rPr>
              <a:t>. Seven-in-ten voters (69%) say there should either be less or the same level of government control of our health care system. Voters overwhelmingly agree that health care is very personal, and they should be able to choose what best works for them (73%) as opposed to enrolling every American in the same government plan (27%).</a:t>
            </a:r>
          </a:p>
        </p:txBody>
      </p:sp>
    </p:spTree>
    <p:extLst>
      <p:ext uri="{BB962C8B-B14F-4D97-AF65-F5344CB8AC3E}">
        <p14:creationId xmlns:p14="http://schemas.microsoft.com/office/powerpoint/2010/main" val="3081810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9FED9C-6313-42B2-84E8-DAF1173C68D5}"/>
              </a:ext>
            </a:extLst>
          </p:cNvPr>
          <p:cNvSpPr txBox="1"/>
          <p:nvPr/>
        </p:nvSpPr>
        <p:spPr>
          <a:xfrm>
            <a:off x="0" y="86380"/>
            <a:ext cx="9144000" cy="523220"/>
          </a:xfrm>
          <a:prstGeom prst="rect">
            <a:avLst/>
          </a:prstGeom>
          <a:noFill/>
        </p:spPr>
        <p:txBody>
          <a:bodyPr wrap="square" rtlCol="0">
            <a:spAutoFit/>
          </a:bodyPr>
          <a:lstStyle/>
          <a:p>
            <a:pPr algn="ctr"/>
            <a:r>
              <a:rPr lang="en-US" sz="2800" b="1" dirty="0">
                <a:latin typeface="Calibri" panose="020F0502020204030204" pitchFamily="34" charset="0"/>
              </a:rPr>
              <a:t>THE BOTTOM LINE</a:t>
            </a:r>
          </a:p>
        </p:txBody>
      </p:sp>
      <p:sp>
        <p:nvSpPr>
          <p:cNvPr id="3" name="TextBox 2">
            <a:extLst>
              <a:ext uri="{FF2B5EF4-FFF2-40B4-BE49-F238E27FC236}">
                <a16:creationId xmlns:a16="http://schemas.microsoft.com/office/drawing/2014/main" id="{22BE8E82-1048-41C2-ADEB-12BF11DCD4AB}"/>
              </a:ext>
            </a:extLst>
          </p:cNvPr>
          <p:cNvSpPr txBox="1"/>
          <p:nvPr/>
        </p:nvSpPr>
        <p:spPr>
          <a:xfrm>
            <a:off x="0" y="717884"/>
            <a:ext cx="9144000" cy="3754874"/>
          </a:xfrm>
          <a:prstGeom prst="rect">
            <a:avLst/>
          </a:prstGeom>
          <a:noFill/>
        </p:spPr>
        <p:txBody>
          <a:bodyPr wrap="square" rtlCol="0">
            <a:spAutoFit/>
          </a:bodyPr>
          <a:lstStyle/>
          <a:p>
            <a:pPr marL="0" marR="0">
              <a:spcBef>
                <a:spcPts val="0"/>
              </a:spcBef>
              <a:spcAft>
                <a:spcPts val="0"/>
              </a:spcAft>
            </a:pPr>
            <a:r>
              <a:rPr lang="en-US" sz="1700" b="1" dirty="0">
                <a:effectLst/>
                <a:latin typeface="Calibri" panose="020F0502020204030204" pitchFamily="34" charset="0"/>
                <a:ea typeface="Calibri" panose="020F0502020204030204" pitchFamily="34" charset="0"/>
              </a:rPr>
              <a:t>Voters love the Personal Option</a:t>
            </a:r>
            <a:r>
              <a:rPr lang="en-US" sz="1700" dirty="0">
                <a:effectLst/>
                <a:latin typeface="Calibri" panose="020F0502020204030204" pitchFamily="34" charset="0"/>
                <a:ea typeface="Calibri" panose="020F0502020204030204" pitchFamily="34" charset="0"/>
              </a:rPr>
              <a:t>. Voters prefer the Personal Option over both Medicare For All and the Public Option by roughly 40 points. Republicans and Independents strongly prefer Personal Option to the two government plans, though even Democrats lean towards preferring the Personal Option.</a:t>
            </a:r>
          </a:p>
          <a:p>
            <a:pPr marL="0" marR="0">
              <a:spcBef>
                <a:spcPts val="0"/>
              </a:spcBef>
              <a:spcAft>
                <a:spcPts val="0"/>
              </a:spcAft>
            </a:pPr>
            <a:endParaRPr lang="en-US" sz="17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700" dirty="0">
                <a:effectLst/>
                <a:latin typeface="Calibri" panose="020F0502020204030204" pitchFamily="34" charset="0"/>
                <a:ea typeface="Calibri" panose="020F0502020204030204" pitchFamily="34" charset="0"/>
              </a:rPr>
              <a:t>Almost all of the attributes are very popular, including increased price transparency (58% much more likely to support), bringing down the price of prescription drug (48% much more likely) and, unlike other plans in circulation, no new taxes (46% much more likely).</a:t>
            </a:r>
          </a:p>
          <a:p>
            <a:pPr marL="0" marR="0">
              <a:spcBef>
                <a:spcPts val="0"/>
              </a:spcBef>
              <a:spcAft>
                <a:spcPts val="0"/>
              </a:spcAft>
            </a:pPr>
            <a:endParaRPr lang="en-US" sz="17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700" dirty="0">
                <a:effectLst/>
                <a:latin typeface="Calibri" panose="020F0502020204030204" pitchFamily="34" charset="0"/>
                <a:ea typeface="Calibri" panose="020F0502020204030204" pitchFamily="34" charset="0"/>
              </a:rPr>
              <a:t>And finally, </a:t>
            </a:r>
            <a:r>
              <a:rPr lang="en-US" sz="1700" b="1" dirty="0">
                <a:effectLst/>
                <a:latin typeface="Calibri" panose="020F0502020204030204" pitchFamily="34" charset="0"/>
                <a:ea typeface="Calibri" panose="020F0502020204030204" pitchFamily="34" charset="0"/>
              </a:rPr>
              <a:t>voters see real tangible benefits to the Personal Option. </a:t>
            </a:r>
            <a:r>
              <a:rPr lang="en-US" sz="1700" dirty="0">
                <a:effectLst/>
                <a:latin typeface="Calibri" panose="020F0502020204030204" pitchFamily="34" charset="0"/>
                <a:ea typeface="Calibri" panose="020F0502020204030204" pitchFamily="34" charset="0"/>
              </a:rPr>
              <a:t>Majorities of voters believe it would leave a number of different groups better off if passed into law, including Americans who take prescription medicines (66%), Americans with pre-existing conditions (59%), themselves (58%) and Americans without health insurance (57%). Altogether, the Personal Option is a viable plan that the Republican party can get behind, especially when juxtaposed against the two government takeover plans.</a:t>
            </a:r>
          </a:p>
        </p:txBody>
      </p:sp>
    </p:spTree>
    <p:extLst>
      <p:ext uri="{BB962C8B-B14F-4D97-AF65-F5344CB8AC3E}">
        <p14:creationId xmlns:p14="http://schemas.microsoft.com/office/powerpoint/2010/main" val="811547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442818" name="Rectangle 2"/>
          <p:cNvSpPr>
            <a:spLocks noChangeArrowheads="1"/>
          </p:cNvSpPr>
          <p:nvPr/>
        </p:nvSpPr>
        <p:spPr bwMode="auto">
          <a:xfrm>
            <a:off x="0" y="838200"/>
            <a:ext cx="9144000" cy="3200400"/>
          </a:xfrm>
          <a:prstGeom prst="rect">
            <a:avLst/>
          </a:prstGeom>
          <a:solidFill>
            <a:schemeClr val="bg1"/>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42820" name="Text Box 4"/>
          <p:cNvSpPr txBox="1">
            <a:spLocks noChangeArrowheads="1"/>
          </p:cNvSpPr>
          <p:nvPr/>
        </p:nvSpPr>
        <p:spPr bwMode="auto">
          <a:xfrm>
            <a:off x="0" y="484257"/>
            <a:ext cx="9144000" cy="707886"/>
          </a:xfrm>
          <a:prstGeom prst="rect">
            <a:avLst/>
          </a:prstGeom>
          <a:solidFill>
            <a:schemeClr val="tx1"/>
          </a:solid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For more information about this presentation or about </a:t>
            </a:r>
            <a:b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br>
            <a: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Public Opinion Strategies, please give us a call.</a:t>
            </a:r>
          </a:p>
        </p:txBody>
      </p:sp>
      <p:sp>
        <p:nvSpPr>
          <p:cNvPr id="1442821" name="Text Box 5"/>
          <p:cNvSpPr txBox="1">
            <a:spLocks noChangeArrowheads="1"/>
          </p:cNvSpPr>
          <p:nvPr/>
        </p:nvSpPr>
        <p:spPr bwMode="auto">
          <a:xfrm>
            <a:off x="2590800" y="5105400"/>
            <a:ext cx="6400800" cy="1630703"/>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5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ibri"/>
                <a:ea typeface="+mn-ea"/>
                <a:cs typeface="+mn-cs"/>
              </a:rPr>
              <a:t>214 N. Fayette St.</a:t>
            </a:r>
          </a:p>
          <a:p>
            <a:pPr marL="0" marR="0" lvl="0" indent="0" algn="r" defTabSz="914400" rtl="0" eaLnBrk="1" fontAlgn="base" latinLnBrk="0" hangingPunct="1">
              <a:lnSpc>
                <a:spcPct val="5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ibri"/>
                <a:ea typeface="+mn-ea"/>
                <a:cs typeface="+mn-cs"/>
              </a:rPr>
              <a:t>Alexandria, Virginia 22314</a:t>
            </a:r>
          </a:p>
          <a:p>
            <a:pPr marL="0" marR="0" lvl="0" indent="0" algn="r" defTabSz="914400" rtl="0" eaLnBrk="0" fontAlgn="base" latinLnBrk="0" hangingPunct="0">
              <a:lnSpc>
                <a:spcPct val="5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ibri"/>
                <a:ea typeface="+mn-ea"/>
                <a:cs typeface="+mn-cs"/>
              </a:rPr>
              <a:t>(703) 836-7655 - Phone     </a:t>
            </a:r>
          </a:p>
          <a:p>
            <a:pPr marL="0" marR="0" lvl="0" indent="0" algn="r" defTabSz="914400" rtl="0" eaLnBrk="0" fontAlgn="base" latinLnBrk="0" hangingPunct="0">
              <a:lnSpc>
                <a:spcPct val="5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ibri"/>
                <a:ea typeface="+mn-ea"/>
                <a:cs typeface="+mn-cs"/>
              </a:rPr>
              <a:t>www.pos.org</a:t>
            </a:r>
          </a:p>
        </p:txBody>
      </p:sp>
      <p:sp>
        <p:nvSpPr>
          <p:cNvPr id="1442822" name="Text Box 6"/>
          <p:cNvSpPr txBox="1">
            <a:spLocks noChangeArrowheads="1"/>
          </p:cNvSpPr>
          <p:nvPr/>
        </p:nvSpPr>
        <p:spPr bwMode="auto">
          <a:xfrm>
            <a:off x="760021" y="4191000"/>
            <a:ext cx="8155379" cy="584775"/>
          </a:xfrm>
          <a:prstGeom prst="rect">
            <a:avLst/>
          </a:prstGeom>
          <a:noFill/>
          <a:ln w="9525">
            <a:noFill/>
            <a:miter lim="800000"/>
            <a:headEnd/>
            <a:tailEnd/>
          </a:ln>
          <a:effectLst/>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Calibri"/>
                <a:ea typeface="+mn-ea"/>
                <a:cs typeface="+mn-cs"/>
              </a:rPr>
              <a:t>Turning Questions Into Answers</a:t>
            </a:r>
          </a:p>
        </p:txBody>
      </p:sp>
      <p:sp>
        <p:nvSpPr>
          <p:cNvPr id="11" name="TextBox 10"/>
          <p:cNvSpPr txBox="1"/>
          <p:nvPr/>
        </p:nvSpPr>
        <p:spPr>
          <a:xfrm>
            <a:off x="-144600" y="1645875"/>
            <a:ext cx="4716600"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8575">
                  <a:solidFill>
                    <a:prstClr val="black"/>
                  </a:solidFill>
                </a:ln>
                <a:solidFill>
                  <a:prstClr val="black"/>
                </a:solidFill>
                <a:effectLst/>
                <a:uLnTx/>
                <a:uFillTx/>
                <a:latin typeface="Calibri"/>
                <a:ea typeface="+mn-ea"/>
                <a:cs typeface="Aharoni" panose="02010803020104030203" pitchFamily="2" charset="-79"/>
              </a:rPr>
              <a:t>Glen Bolger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prstClr val="black"/>
                  </a:solidFill>
                </a:ln>
                <a:solidFill>
                  <a:prstClr val="black"/>
                </a:solidFill>
                <a:effectLst/>
                <a:uLnTx/>
                <a:uFillTx/>
                <a:latin typeface="Calibri"/>
                <a:ea typeface="+mn-ea"/>
                <a:cs typeface="Aharoni" panose="02010803020104030203" pitchFamily="2" charset="-79"/>
              </a:rPr>
              <a:t>glen@pos.org</a:t>
            </a:r>
          </a:p>
        </p:txBody>
      </p:sp>
      <p:sp>
        <p:nvSpPr>
          <p:cNvPr id="8" name="TextBox 7">
            <a:extLst>
              <a:ext uri="{FF2B5EF4-FFF2-40B4-BE49-F238E27FC236}">
                <a16:creationId xmlns:a16="http://schemas.microsoft.com/office/drawing/2014/main" id="{26723653-1ADC-4C2D-9974-0024BCD621F6}"/>
              </a:ext>
            </a:extLst>
          </p:cNvPr>
          <p:cNvSpPr txBox="1"/>
          <p:nvPr/>
        </p:nvSpPr>
        <p:spPr>
          <a:xfrm>
            <a:off x="4538547" y="1645875"/>
            <a:ext cx="4716600"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8575">
                  <a:solidFill>
                    <a:prstClr val="black"/>
                  </a:solidFill>
                </a:ln>
                <a:solidFill>
                  <a:prstClr val="black"/>
                </a:solidFill>
                <a:effectLst/>
                <a:uLnTx/>
                <a:uFillTx/>
                <a:latin typeface="Calibri"/>
                <a:ea typeface="+mn-ea"/>
                <a:cs typeface="Aharoni" panose="02010803020104030203" pitchFamily="2" charset="-79"/>
              </a:rPr>
              <a:t>Jarrett Lewis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prstClr val="black"/>
                  </a:solidFill>
                </a:ln>
                <a:solidFill>
                  <a:prstClr val="black"/>
                </a:solidFill>
                <a:effectLst/>
                <a:uLnTx/>
                <a:uFillTx/>
                <a:latin typeface="Calibri"/>
                <a:ea typeface="+mn-ea"/>
                <a:cs typeface="Aharoni" panose="02010803020104030203" pitchFamily="2" charset="-79"/>
              </a:rPr>
              <a:t>jarrett@pos.org</a:t>
            </a:r>
          </a:p>
        </p:txBody>
      </p:sp>
      <p:pic>
        <p:nvPicPr>
          <p:cNvPr id="10" name="Picture 9">
            <a:extLst>
              <a:ext uri="{FF2B5EF4-FFF2-40B4-BE49-F238E27FC236}">
                <a16:creationId xmlns:a16="http://schemas.microsoft.com/office/drawing/2014/main" id="{308E4169-1CB7-45C5-9ABF-E06BBF822C3E}"/>
              </a:ext>
            </a:extLst>
          </p:cNvPr>
          <p:cNvPicPr>
            <a:picLocks noChangeAspect="1"/>
          </p:cNvPicPr>
          <p:nvPr/>
        </p:nvPicPr>
        <p:blipFill>
          <a:blip r:embed="rId3"/>
          <a:stretch>
            <a:fillRect/>
          </a:stretch>
        </p:blipFill>
        <p:spPr>
          <a:xfrm>
            <a:off x="152400" y="5268811"/>
            <a:ext cx="3353435" cy="1303879"/>
          </a:xfrm>
          <a:prstGeom prst="rect">
            <a:avLst/>
          </a:prstGeom>
          <a:ln>
            <a:solidFill>
              <a:schemeClr val="tx1"/>
            </a:solidFill>
          </a:ln>
        </p:spPr>
      </p:pic>
    </p:spTree>
    <p:extLst>
      <p:ext uri="{BB962C8B-B14F-4D97-AF65-F5344CB8AC3E}">
        <p14:creationId xmlns:p14="http://schemas.microsoft.com/office/powerpoint/2010/main" val="283849843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F4E5A5-13E7-4BBA-B138-7C61FF88D9AC}"/>
              </a:ext>
            </a:extLst>
          </p:cNvPr>
          <p:cNvSpPr txBox="1"/>
          <p:nvPr/>
        </p:nvSpPr>
        <p:spPr>
          <a:xfrm>
            <a:off x="33689" y="2553101"/>
            <a:ext cx="9076622" cy="3631763"/>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Health</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500" b="1" dirty="0">
                <a:solidFill>
                  <a:prstClr val="white"/>
                </a:solidFill>
                <a:effectLst>
                  <a:outerShdw blurRad="38100" dist="38100" dir="2700000" algn="tl">
                    <a:srgbClr val="000000">
                      <a:alpha val="43137"/>
                    </a:srgbClr>
                  </a:outerShdw>
                </a:effectLst>
                <a:latin typeface="Calibri"/>
              </a:rPr>
              <a:t>Care</a:t>
            </a:r>
            <a:endParaRPr kumimoji="0" lang="en-US" sz="11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744398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55369693"/>
              </p:ext>
            </p:extLst>
          </p:nvPr>
        </p:nvGraphicFramePr>
        <p:xfrm>
          <a:off x="-3" y="2302378"/>
          <a:ext cx="4572001" cy="4697323"/>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0" y="69861"/>
            <a:ext cx="9144000" cy="1815882"/>
          </a:xfrm>
          <a:prstGeom prst="rect">
            <a:avLst/>
          </a:prstGeom>
          <a:noFill/>
        </p:spPr>
        <p:txBody>
          <a:bodyPr wrap="square" rtlCol="0">
            <a:spAutoFit/>
          </a:bodyPr>
          <a:lstStyle/>
          <a:p>
            <a:pPr algn="ctr" fontAlgn="base">
              <a:spcBef>
                <a:spcPct val="0"/>
              </a:spcBef>
              <a:spcAft>
                <a:spcPct val="0"/>
              </a:spcAft>
            </a:pPr>
            <a:r>
              <a:rPr lang="en-US" sz="2800" b="1" dirty="0">
                <a:solidFill>
                  <a:srgbClr val="000000"/>
                </a:solidFill>
                <a:latin typeface="Calibri" panose="020F0502020204030204" pitchFamily="34" charset="0"/>
                <a:cs typeface="Times New Roman" pitchFamily="18" charset="0"/>
              </a:rPr>
              <a:t>A vast majority of voters say the current health care </a:t>
            </a:r>
          </a:p>
          <a:p>
            <a:pPr algn="ctr" fontAlgn="base">
              <a:spcBef>
                <a:spcPct val="0"/>
              </a:spcBef>
              <a:spcAft>
                <a:spcPct val="0"/>
              </a:spcAft>
            </a:pPr>
            <a:r>
              <a:rPr lang="en-US" sz="2800" b="1" dirty="0">
                <a:solidFill>
                  <a:srgbClr val="000000"/>
                </a:solidFill>
                <a:latin typeface="Calibri" panose="020F0502020204030204" pitchFamily="34" charset="0"/>
                <a:cs typeface="Times New Roman" pitchFamily="18" charset="0"/>
              </a:rPr>
              <a:t>system meets the needs of themselves and their </a:t>
            </a:r>
          </a:p>
          <a:p>
            <a:pPr algn="ctr" fontAlgn="base">
              <a:spcBef>
                <a:spcPct val="0"/>
              </a:spcBef>
              <a:spcAft>
                <a:spcPct val="0"/>
              </a:spcAft>
            </a:pPr>
            <a:r>
              <a:rPr lang="en-US" sz="2800" b="1" dirty="0">
                <a:solidFill>
                  <a:srgbClr val="000000"/>
                </a:solidFill>
                <a:latin typeface="Calibri" panose="020F0502020204030204" pitchFamily="34" charset="0"/>
                <a:cs typeface="Times New Roman" pitchFamily="18" charset="0"/>
              </a:rPr>
              <a:t>family, but that drops dramatically when asked </a:t>
            </a:r>
          </a:p>
          <a:p>
            <a:pPr algn="ctr" fontAlgn="base">
              <a:spcBef>
                <a:spcPct val="0"/>
              </a:spcBef>
              <a:spcAft>
                <a:spcPct val="0"/>
              </a:spcAft>
            </a:pPr>
            <a:r>
              <a:rPr lang="en-US" sz="2800" b="1" dirty="0">
                <a:solidFill>
                  <a:srgbClr val="000000"/>
                </a:solidFill>
                <a:latin typeface="Calibri" panose="020F0502020204030204" pitchFamily="34" charset="0"/>
                <a:cs typeface="Times New Roman" pitchFamily="18" charset="0"/>
              </a:rPr>
              <a:t>if the system meets the needs of most Americans.</a:t>
            </a:r>
          </a:p>
        </p:txBody>
      </p:sp>
      <p:cxnSp>
        <p:nvCxnSpPr>
          <p:cNvPr id="5" name="Straight Connector 4"/>
          <p:cNvCxnSpPr/>
          <p:nvPr/>
        </p:nvCxnSpPr>
        <p:spPr>
          <a:xfrm>
            <a:off x="4572000" y="1867400"/>
            <a:ext cx="0" cy="4433500"/>
          </a:xfrm>
          <a:prstGeom prst="line">
            <a:avLst/>
          </a:prstGeom>
          <a:noFill/>
          <a:ln w="9525" cap="flat" cmpd="sng" algn="ctr">
            <a:solidFill>
              <a:srgbClr val="000000"/>
            </a:solidFill>
            <a:prstDash val="solid"/>
          </a:ln>
          <a:effectLst/>
        </p:spPr>
      </p:cxnSp>
      <p:sp>
        <p:nvSpPr>
          <p:cNvPr id="7" name="TextBox 6"/>
          <p:cNvSpPr txBox="1"/>
          <p:nvPr/>
        </p:nvSpPr>
        <p:spPr>
          <a:xfrm>
            <a:off x="-1" y="1918633"/>
            <a:ext cx="4571999" cy="954107"/>
          </a:xfrm>
          <a:prstGeom prst="rect">
            <a:avLst/>
          </a:prstGeom>
          <a:noFill/>
        </p:spPr>
        <p:txBody>
          <a:bodyPr wrap="square" rtlCol="0">
            <a:spAutoFit/>
          </a:bodyPr>
          <a:lstStyle/>
          <a:p>
            <a:pPr algn="ctr" fontAlgn="base">
              <a:spcBef>
                <a:spcPct val="0"/>
              </a:spcBef>
              <a:spcAft>
                <a:spcPct val="0"/>
              </a:spcAft>
            </a:pPr>
            <a:r>
              <a:rPr lang="en-US" sz="1400" b="1" i="1" dirty="0">
                <a:solidFill>
                  <a:srgbClr val="000000"/>
                </a:solidFill>
                <a:latin typeface="Calibri" panose="020F0502020204030204" pitchFamily="34" charset="0"/>
                <a:cs typeface="Times New Roman" pitchFamily="18" charset="0"/>
              </a:rPr>
              <a:t>“Now, thinking a little more about health care…</a:t>
            </a:r>
          </a:p>
          <a:p>
            <a:pPr algn="ctr" fontAlgn="base">
              <a:spcBef>
                <a:spcPct val="0"/>
              </a:spcBef>
              <a:spcAft>
                <a:spcPct val="0"/>
              </a:spcAft>
            </a:pPr>
            <a:r>
              <a:rPr lang="en-US" sz="1400" b="1" i="1" dirty="0">
                <a:solidFill>
                  <a:srgbClr val="000000"/>
                </a:solidFill>
                <a:latin typeface="Calibri" panose="020F0502020204030204" pitchFamily="34" charset="0"/>
                <a:cs typeface="Times New Roman" pitchFamily="18" charset="0"/>
              </a:rPr>
              <a:t>Generally speaking, do you believe the current health </a:t>
            </a:r>
          </a:p>
          <a:p>
            <a:pPr algn="ctr" fontAlgn="base">
              <a:spcBef>
                <a:spcPct val="0"/>
              </a:spcBef>
              <a:spcAft>
                <a:spcPct val="0"/>
              </a:spcAft>
            </a:pPr>
            <a:r>
              <a:rPr lang="en-US" sz="1400" b="1" i="1" dirty="0">
                <a:solidFill>
                  <a:srgbClr val="000000"/>
                </a:solidFill>
                <a:latin typeface="Calibri" panose="020F0502020204030204" pitchFamily="34" charset="0"/>
                <a:cs typeface="Times New Roman" pitchFamily="18" charset="0"/>
              </a:rPr>
              <a:t>care system is meeting the needs of </a:t>
            </a:r>
            <a:r>
              <a:rPr lang="en-US" sz="1400" b="1" i="1" dirty="0">
                <a:solidFill>
                  <a:srgbClr val="000000"/>
                </a:solidFill>
                <a:highlight>
                  <a:srgbClr val="FFFF00"/>
                </a:highlight>
                <a:latin typeface="Calibri" panose="020F0502020204030204" pitchFamily="34" charset="0"/>
                <a:cs typeface="Times New Roman" pitchFamily="18" charset="0"/>
              </a:rPr>
              <a:t>you and your family</a:t>
            </a:r>
            <a:r>
              <a:rPr lang="en-US" sz="1400" b="1" i="1" dirty="0">
                <a:solidFill>
                  <a:srgbClr val="000000"/>
                </a:solidFill>
                <a:latin typeface="Calibri" panose="020F0502020204030204" pitchFamily="34" charset="0"/>
                <a:cs typeface="Times New Roman" pitchFamily="18" charset="0"/>
              </a:rPr>
              <a:t>?”^</a:t>
            </a:r>
          </a:p>
          <a:p>
            <a:pPr algn="ctr" fontAlgn="base">
              <a:spcBef>
                <a:spcPct val="0"/>
              </a:spcBef>
              <a:spcAft>
                <a:spcPct val="0"/>
              </a:spcAft>
            </a:pPr>
            <a:endParaRPr lang="en-US" sz="1400" b="1" i="1" dirty="0">
              <a:solidFill>
                <a:srgbClr val="000000"/>
              </a:solidFill>
              <a:latin typeface="Calibri" panose="020F0502020204030204" pitchFamily="34" charset="0"/>
              <a:cs typeface="Times New Roman" pitchFamily="18" charset="0"/>
            </a:endParaRPr>
          </a:p>
        </p:txBody>
      </p:sp>
      <p:sp>
        <p:nvSpPr>
          <p:cNvPr id="8" name="TextBox 7"/>
          <p:cNvSpPr txBox="1"/>
          <p:nvPr/>
        </p:nvSpPr>
        <p:spPr>
          <a:xfrm>
            <a:off x="4572000" y="2134076"/>
            <a:ext cx="4572000" cy="523220"/>
          </a:xfrm>
          <a:prstGeom prst="rect">
            <a:avLst/>
          </a:prstGeom>
          <a:noFill/>
        </p:spPr>
        <p:txBody>
          <a:bodyPr wrap="square" rtlCol="0">
            <a:spAutoFit/>
          </a:bodyPr>
          <a:lstStyle/>
          <a:p>
            <a:pPr algn="ctr" fontAlgn="base">
              <a:spcBef>
                <a:spcPct val="0"/>
              </a:spcBef>
              <a:spcAft>
                <a:spcPct val="0"/>
              </a:spcAft>
            </a:pPr>
            <a:r>
              <a:rPr lang="en-US" sz="1400" b="1" i="1" dirty="0">
                <a:solidFill>
                  <a:srgbClr val="000000"/>
                </a:solidFill>
                <a:latin typeface="Calibri" panose="020F0502020204030204" pitchFamily="34" charset="0"/>
                <a:cs typeface="Times New Roman" pitchFamily="18" charset="0"/>
              </a:rPr>
              <a:t>“Generally speaking, do you believe the current health </a:t>
            </a:r>
          </a:p>
          <a:p>
            <a:pPr algn="ctr" fontAlgn="base">
              <a:spcBef>
                <a:spcPct val="0"/>
              </a:spcBef>
              <a:spcAft>
                <a:spcPct val="0"/>
              </a:spcAft>
            </a:pPr>
            <a:r>
              <a:rPr lang="en-US" sz="1400" b="1" i="1" dirty="0">
                <a:solidFill>
                  <a:srgbClr val="000000"/>
                </a:solidFill>
                <a:latin typeface="Calibri" panose="020F0502020204030204" pitchFamily="34" charset="0"/>
                <a:cs typeface="Times New Roman" pitchFamily="18" charset="0"/>
              </a:rPr>
              <a:t>care system is meeting the needs of </a:t>
            </a:r>
            <a:r>
              <a:rPr lang="en-US" sz="1400" b="1" i="1" dirty="0">
                <a:solidFill>
                  <a:srgbClr val="000000"/>
                </a:solidFill>
                <a:highlight>
                  <a:srgbClr val="FFFF00"/>
                </a:highlight>
                <a:latin typeface="Calibri" panose="020F0502020204030204" pitchFamily="34" charset="0"/>
                <a:cs typeface="Times New Roman" pitchFamily="18" charset="0"/>
              </a:rPr>
              <a:t>most Americans</a:t>
            </a:r>
            <a:r>
              <a:rPr lang="en-US" sz="1400" b="1" i="1" dirty="0">
                <a:solidFill>
                  <a:srgbClr val="000000"/>
                </a:solidFill>
                <a:latin typeface="Calibri" panose="020F0502020204030204" pitchFamily="34" charset="0"/>
                <a:cs typeface="Times New Roman" pitchFamily="18" charset="0"/>
              </a:rPr>
              <a:t>?”^^</a:t>
            </a:r>
          </a:p>
        </p:txBody>
      </p:sp>
      <p:graphicFrame>
        <p:nvGraphicFramePr>
          <p:cNvPr id="11" name="Chart 10">
            <a:extLst>
              <a:ext uri="{FF2B5EF4-FFF2-40B4-BE49-F238E27FC236}">
                <a16:creationId xmlns:a16="http://schemas.microsoft.com/office/drawing/2014/main" id="{24FB31E2-5A98-4818-9E05-7C59F293DF15}"/>
              </a:ext>
            </a:extLst>
          </p:cNvPr>
          <p:cNvGraphicFramePr/>
          <p:nvPr>
            <p:extLst>
              <p:ext uri="{D42A27DB-BD31-4B8C-83A1-F6EECF244321}">
                <p14:modId xmlns:p14="http://schemas.microsoft.com/office/powerpoint/2010/main" val="3898409656"/>
              </p:ext>
            </p:extLst>
          </p:nvPr>
        </p:nvGraphicFramePr>
        <p:xfrm>
          <a:off x="4617255" y="2302377"/>
          <a:ext cx="4572001" cy="469732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8F334C2D-48A2-4D10-A8AF-CB2941E394C0}"/>
              </a:ext>
            </a:extLst>
          </p:cNvPr>
          <p:cNvSpPr txBox="1"/>
          <p:nvPr/>
        </p:nvSpPr>
        <p:spPr>
          <a:xfrm>
            <a:off x="-45260" y="6345003"/>
            <a:ext cx="407197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^Split Sample A, N=</a:t>
            </a:r>
            <a:r>
              <a:rPr lang="en-US" sz="1200" i="1" dirty="0">
                <a:solidFill>
                  <a:srgbClr val="000000"/>
                </a:solidFill>
                <a:latin typeface="Calibri" panose="020F0502020204030204" pitchFamily="34" charset="0"/>
                <a:cs typeface="Times New Roman" panose="02020603050405020304" pitchFamily="18" charset="0"/>
              </a:rPr>
              <a:t>493</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 ^^Split Sample B, N=</a:t>
            </a:r>
            <a:r>
              <a:rPr lang="en-US" sz="1200" i="1" dirty="0">
                <a:solidFill>
                  <a:srgbClr val="000000"/>
                </a:solidFill>
                <a:latin typeface="Calibri" panose="020F0502020204030204" pitchFamily="34" charset="0"/>
                <a:cs typeface="Times New Roman" panose="02020603050405020304" pitchFamily="18" charset="0"/>
              </a:rPr>
              <a:t>507</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21013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3323"/>
            <a:ext cx="9144000" cy="1384995"/>
          </a:xfrm>
          <a:prstGeom prst="rect">
            <a:avLst/>
          </a:prstGeom>
          <a:noFill/>
        </p:spPr>
        <p:txBody>
          <a:bodyPr wrap="square" rtlCol="0">
            <a:spAutoFit/>
          </a:bodyPr>
          <a:lstStyle/>
          <a:p>
            <a:pPr algn="ctr" fontAlgn="base">
              <a:spcBef>
                <a:spcPct val="0"/>
              </a:spcBef>
              <a:spcAft>
                <a:spcPct val="0"/>
              </a:spcAft>
            </a:pPr>
            <a:r>
              <a:rPr lang="en-US" sz="2800" b="1" dirty="0">
                <a:solidFill>
                  <a:srgbClr val="000000"/>
                </a:solidFill>
                <a:latin typeface="Calibri" panose="020F0502020204030204" pitchFamily="34" charset="0"/>
                <a:cs typeface="Times New Roman" pitchFamily="18" charset="0"/>
              </a:rPr>
              <a:t>Nearly three-quarters of voters say “me </a:t>
            </a:r>
          </a:p>
          <a:p>
            <a:pPr algn="ctr" fontAlgn="base">
              <a:spcBef>
                <a:spcPct val="0"/>
              </a:spcBef>
              <a:spcAft>
                <a:spcPct val="0"/>
              </a:spcAft>
            </a:pPr>
            <a:r>
              <a:rPr lang="en-US" sz="2800" b="1" dirty="0">
                <a:solidFill>
                  <a:srgbClr val="000000"/>
                </a:solidFill>
                <a:latin typeface="Calibri" panose="020F0502020204030204" pitchFamily="34" charset="0"/>
                <a:cs typeface="Times New Roman" pitchFamily="18" charset="0"/>
              </a:rPr>
              <a:t>and my family” when asked who should </a:t>
            </a:r>
          </a:p>
          <a:p>
            <a:pPr algn="ctr" fontAlgn="base">
              <a:spcBef>
                <a:spcPct val="0"/>
              </a:spcBef>
              <a:spcAft>
                <a:spcPct val="0"/>
              </a:spcAft>
            </a:pPr>
            <a:r>
              <a:rPr lang="en-US" sz="2800" b="1" dirty="0">
                <a:solidFill>
                  <a:srgbClr val="000000"/>
                </a:solidFill>
                <a:latin typeface="Calibri" panose="020F0502020204030204" pitchFamily="34" charset="0"/>
                <a:cs typeface="Times New Roman" pitchFamily="18" charset="0"/>
              </a:rPr>
              <a:t>have the most say in health care decisions.</a:t>
            </a:r>
          </a:p>
        </p:txBody>
      </p:sp>
      <p:sp>
        <p:nvSpPr>
          <p:cNvPr id="4" name="Rectangle 3"/>
          <p:cNvSpPr/>
          <p:nvPr/>
        </p:nvSpPr>
        <p:spPr>
          <a:xfrm rot="10800000" flipV="1">
            <a:off x="-4" y="1521389"/>
            <a:ext cx="9144000" cy="584775"/>
          </a:xfrm>
          <a:prstGeom prst="rect">
            <a:avLst/>
          </a:prstGeom>
        </p:spPr>
        <p:txBody>
          <a:bodyPr wrap="square" anchor="ctr">
            <a:spAutoFit/>
          </a:bodyPr>
          <a:lstStyle/>
          <a:p>
            <a:pPr algn="ctr" fontAlgn="base">
              <a:spcBef>
                <a:spcPct val="0"/>
              </a:spcBef>
              <a:spcAft>
                <a:spcPct val="0"/>
              </a:spcAft>
            </a:pPr>
            <a:r>
              <a:rPr lang="en-US" sz="1600" b="1" i="1" dirty="0">
                <a:solidFill>
                  <a:srgbClr val="000000"/>
                </a:solidFill>
                <a:latin typeface="Calibri" panose="020F0502020204030204" pitchFamily="34" charset="0"/>
                <a:cs typeface="Times New Roman" pitchFamily="18" charset="0"/>
              </a:rPr>
              <a:t>“Now, if you had to choose, who do you think should have the most say in </a:t>
            </a:r>
          </a:p>
          <a:p>
            <a:pPr algn="ctr" fontAlgn="base">
              <a:spcBef>
                <a:spcPct val="0"/>
              </a:spcBef>
              <a:spcAft>
                <a:spcPct val="0"/>
              </a:spcAft>
            </a:pPr>
            <a:r>
              <a:rPr lang="en-US" sz="1600" b="1" i="1" dirty="0">
                <a:solidFill>
                  <a:srgbClr val="000000"/>
                </a:solidFill>
                <a:latin typeface="Calibri" panose="020F0502020204030204" pitchFamily="34" charset="0"/>
                <a:cs typeface="Times New Roman" pitchFamily="18" charset="0"/>
              </a:rPr>
              <a:t>decisions that affect the type of health care you get and who you get it from?” </a:t>
            </a:r>
          </a:p>
        </p:txBody>
      </p:sp>
      <p:sp>
        <p:nvSpPr>
          <p:cNvPr id="6" name="Rectangle 5"/>
          <p:cNvSpPr/>
          <p:nvPr/>
        </p:nvSpPr>
        <p:spPr>
          <a:xfrm>
            <a:off x="1624701" y="2258941"/>
            <a:ext cx="7280370" cy="415498"/>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2100" b="1" i="1" kern="0" dirty="0">
                <a:solidFill>
                  <a:srgbClr val="FFFFFF"/>
                </a:solidFill>
                <a:latin typeface="Calibri" panose="020F0502020204030204" pitchFamily="34" charset="0"/>
                <a:cs typeface="Times New Roman" pitchFamily="18" charset="0"/>
              </a:rPr>
              <a:t>Me and my family</a:t>
            </a:r>
          </a:p>
        </p:txBody>
      </p:sp>
      <p:sp>
        <p:nvSpPr>
          <p:cNvPr id="7" name="TextBox 6"/>
          <p:cNvSpPr txBox="1"/>
          <p:nvPr/>
        </p:nvSpPr>
        <p:spPr>
          <a:xfrm>
            <a:off x="108713" y="2051192"/>
            <a:ext cx="1538162" cy="830997"/>
          </a:xfrm>
          <a:prstGeom prst="rect">
            <a:avLst/>
          </a:prstGeom>
          <a:noFill/>
        </p:spPr>
        <p:txBody>
          <a:bodyPr wrap="square" rtlCol="0">
            <a:spAutoFit/>
          </a:bodyPr>
          <a:lstStyle/>
          <a:p>
            <a:pPr algn="ctr"/>
            <a:r>
              <a:rPr lang="en-US" sz="4800" b="1" dirty="0">
                <a:solidFill>
                  <a:srgbClr val="002060"/>
                </a:solidFill>
                <a:effectLst>
                  <a:outerShdw blurRad="38100" dist="38100" dir="2700000" algn="tl">
                    <a:srgbClr val="000000">
                      <a:alpha val="43137"/>
                    </a:srgbClr>
                  </a:outerShdw>
                </a:effectLst>
                <a:latin typeface="Calibri" panose="020F0502020204030204" pitchFamily="34" charset="0"/>
                <a:cs typeface="Times New Roman" pitchFamily="18" charset="0"/>
              </a:rPr>
              <a:t>73%</a:t>
            </a:r>
          </a:p>
        </p:txBody>
      </p:sp>
      <p:sp>
        <p:nvSpPr>
          <p:cNvPr id="9" name="Rectangle 8"/>
          <p:cNvSpPr/>
          <p:nvPr/>
        </p:nvSpPr>
        <p:spPr>
          <a:xfrm>
            <a:off x="1624702" y="4461752"/>
            <a:ext cx="7280369" cy="415498"/>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2100" b="1" i="1" kern="0" dirty="0">
                <a:solidFill>
                  <a:schemeClr val="bg1"/>
                </a:solidFill>
                <a:latin typeface="Calibri" panose="020F0502020204030204" pitchFamily="34" charset="0"/>
                <a:cs typeface="Times New Roman" pitchFamily="18" charset="0"/>
              </a:rPr>
              <a:t>My state government</a:t>
            </a:r>
          </a:p>
        </p:txBody>
      </p:sp>
      <p:sp>
        <p:nvSpPr>
          <p:cNvPr id="11" name="TextBox 10"/>
          <p:cNvSpPr txBox="1"/>
          <p:nvPr/>
        </p:nvSpPr>
        <p:spPr>
          <a:xfrm>
            <a:off x="108713" y="4254003"/>
            <a:ext cx="1538162" cy="830997"/>
          </a:xfrm>
          <a:prstGeom prst="rect">
            <a:avLst/>
          </a:prstGeom>
          <a:noFill/>
        </p:spPr>
        <p:txBody>
          <a:bodyPr wrap="square" rtlCol="0">
            <a:spAutoFit/>
          </a:bodyPr>
          <a:lstStyle/>
          <a:p>
            <a:pPr algn="ctr"/>
            <a:r>
              <a:rPr lang="en-US" sz="4800" b="1" dirty="0">
                <a:solidFill>
                  <a:srgbClr val="006600"/>
                </a:solidFill>
                <a:effectLst>
                  <a:outerShdw blurRad="38100" dist="38100" dir="2700000" algn="tl">
                    <a:srgbClr val="000000">
                      <a:alpha val="43137"/>
                    </a:srgbClr>
                  </a:outerShdw>
                </a:effectLst>
                <a:latin typeface="Calibri" panose="020F0502020204030204" pitchFamily="34" charset="0"/>
                <a:cs typeface="Times New Roman" pitchFamily="18" charset="0"/>
              </a:rPr>
              <a:t>  9%</a:t>
            </a:r>
          </a:p>
        </p:txBody>
      </p:sp>
      <p:sp>
        <p:nvSpPr>
          <p:cNvPr id="12" name="Rectangle 11"/>
          <p:cNvSpPr/>
          <p:nvPr/>
        </p:nvSpPr>
        <p:spPr>
          <a:xfrm>
            <a:off x="1624703" y="3331118"/>
            <a:ext cx="7280367" cy="415498"/>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2100" b="1" i="1" kern="0" dirty="0">
                <a:solidFill>
                  <a:schemeClr val="bg1"/>
                </a:solidFill>
                <a:latin typeface="Calibri" panose="020F0502020204030204" pitchFamily="34" charset="0"/>
                <a:cs typeface="Times New Roman" pitchFamily="18" charset="0"/>
              </a:rPr>
              <a:t>The federal government</a:t>
            </a:r>
          </a:p>
        </p:txBody>
      </p:sp>
      <p:sp>
        <p:nvSpPr>
          <p:cNvPr id="13" name="TextBox 12"/>
          <p:cNvSpPr txBox="1"/>
          <p:nvPr/>
        </p:nvSpPr>
        <p:spPr>
          <a:xfrm>
            <a:off x="108712" y="3123369"/>
            <a:ext cx="1538164" cy="830997"/>
          </a:xfrm>
          <a:prstGeom prst="rect">
            <a:avLst/>
          </a:prstGeom>
          <a:noFill/>
        </p:spPr>
        <p:txBody>
          <a:bodyPr wrap="square" rtlCol="0">
            <a:spAutoFit/>
          </a:bodyPr>
          <a:lstStyle/>
          <a:p>
            <a:pPr algn="ctr"/>
            <a:r>
              <a:rPr lang="en-US" sz="4800" b="1" dirty="0">
                <a:solidFill>
                  <a:srgbClr val="C00000"/>
                </a:solidFill>
                <a:effectLst>
                  <a:outerShdw blurRad="38100" dist="38100" dir="2700000" algn="tl">
                    <a:srgbClr val="000000">
                      <a:alpha val="43137"/>
                    </a:srgbClr>
                  </a:outerShdw>
                </a:effectLst>
                <a:latin typeface="Calibri" panose="020F0502020204030204" pitchFamily="34" charset="0"/>
                <a:cs typeface="Times New Roman" pitchFamily="18" charset="0"/>
              </a:rPr>
              <a:t>12%</a:t>
            </a:r>
          </a:p>
        </p:txBody>
      </p:sp>
      <p:sp>
        <p:nvSpPr>
          <p:cNvPr id="16" name="Rectangle 15"/>
          <p:cNvSpPr/>
          <p:nvPr/>
        </p:nvSpPr>
        <p:spPr>
          <a:xfrm>
            <a:off x="1624705" y="5515410"/>
            <a:ext cx="7280363" cy="415498"/>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2100" b="1" i="1" kern="0" dirty="0">
                <a:solidFill>
                  <a:srgbClr val="FFFFFF"/>
                </a:solidFill>
                <a:latin typeface="Calibri" panose="020F0502020204030204" pitchFamily="34" charset="0"/>
                <a:cs typeface="Times New Roman" pitchFamily="18" charset="0"/>
              </a:rPr>
              <a:t>Insurance companies</a:t>
            </a:r>
          </a:p>
        </p:txBody>
      </p:sp>
      <p:sp>
        <p:nvSpPr>
          <p:cNvPr id="17" name="TextBox 16"/>
          <p:cNvSpPr txBox="1"/>
          <p:nvPr/>
        </p:nvSpPr>
        <p:spPr>
          <a:xfrm>
            <a:off x="108712" y="5307661"/>
            <a:ext cx="1538164" cy="830997"/>
          </a:xfrm>
          <a:prstGeom prst="rect">
            <a:avLst/>
          </a:prstGeom>
          <a:noFill/>
        </p:spPr>
        <p:txBody>
          <a:bodyPr wrap="square" rtlCol="0">
            <a:spAutoFit/>
          </a:bodyPr>
          <a:lstStyle/>
          <a:p>
            <a:pPr algn="ctr"/>
            <a:r>
              <a:rPr lang="en-US" sz="4800" b="1" dirty="0">
                <a:solidFill>
                  <a:srgbClr val="7030A0"/>
                </a:solidFill>
                <a:effectLst>
                  <a:outerShdw blurRad="38100" dist="38100" dir="2700000" algn="tl">
                    <a:srgbClr val="000000">
                      <a:alpha val="43137"/>
                    </a:srgbClr>
                  </a:outerShdw>
                </a:effectLst>
                <a:latin typeface="Calibri" panose="020F0502020204030204" pitchFamily="34" charset="0"/>
                <a:cs typeface="Times New Roman" pitchFamily="18" charset="0"/>
              </a:rPr>
              <a:t>  7%</a:t>
            </a:r>
          </a:p>
        </p:txBody>
      </p:sp>
    </p:spTree>
    <p:extLst>
      <p:ext uri="{BB962C8B-B14F-4D97-AF65-F5344CB8AC3E}">
        <p14:creationId xmlns:p14="http://schemas.microsoft.com/office/powerpoint/2010/main" val="403239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3607"/>
            <a:ext cx="91440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Making Family Medical Decisions:</a:t>
            </a:r>
          </a:p>
        </p:txBody>
      </p:sp>
      <p:sp>
        <p:nvSpPr>
          <p:cNvPr id="4" name="TextBox 3">
            <a:extLst>
              <a:ext uri="{FF2B5EF4-FFF2-40B4-BE49-F238E27FC236}">
                <a16:creationId xmlns:a16="http://schemas.microsoft.com/office/drawing/2014/main" id="{2C206FEF-A027-44D6-97E5-BF5D80BF85CD}"/>
              </a:ext>
            </a:extLst>
          </p:cNvPr>
          <p:cNvSpPr txBox="1"/>
          <p:nvPr/>
        </p:nvSpPr>
        <p:spPr>
          <a:xfrm>
            <a:off x="180474" y="986589"/>
            <a:ext cx="8963526" cy="513986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Women make about </a:t>
            </a:r>
            <a:r>
              <a:rPr lang="en-US" sz="3200" b="1" dirty="0">
                <a:latin typeface="Calibri" panose="020F0502020204030204" pitchFamily="34" charset="0"/>
                <a:cs typeface="Calibri" panose="020F0502020204030204" pitchFamily="34" charset="0"/>
              </a:rPr>
              <a:t>80%</a:t>
            </a:r>
            <a:r>
              <a:rPr lang="en-US" sz="2400" dirty="0">
                <a:latin typeface="Calibri" panose="020F0502020204030204" pitchFamily="34" charset="0"/>
                <a:cs typeface="Calibri" panose="020F0502020204030204" pitchFamily="34" charset="0"/>
              </a:rPr>
              <a:t> of family medical decisions and they are:</a:t>
            </a:r>
          </a:p>
          <a:p>
            <a:endParaRPr lang="en-US" sz="24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2800" b="1" dirty="0">
                <a:latin typeface="Calibri" panose="020F0502020204030204" pitchFamily="34" charset="0"/>
                <a:cs typeface="Calibri" panose="020F0502020204030204" pitchFamily="34" charset="0"/>
              </a:rPr>
              <a:t>12 points</a:t>
            </a:r>
            <a:r>
              <a:rPr lang="en-US" sz="2400" dirty="0">
                <a:latin typeface="Calibri" panose="020F0502020204030204" pitchFamily="34" charset="0"/>
                <a:cs typeface="Calibri" panose="020F0502020204030204" pitchFamily="34" charset="0"/>
              </a:rPr>
              <a:t> </a:t>
            </a:r>
            <a:r>
              <a:rPr lang="en-US" sz="2400" dirty="0">
                <a:solidFill>
                  <a:srgbClr val="002060"/>
                </a:solidFill>
                <a:latin typeface="Calibri" panose="020F0502020204030204" pitchFamily="34" charset="0"/>
                <a:cs typeface="Calibri" panose="020F0502020204030204" pitchFamily="34" charset="0"/>
              </a:rPr>
              <a:t>more likely</a:t>
            </a:r>
            <a:r>
              <a:rPr lang="en-US" sz="2400" dirty="0">
                <a:latin typeface="Calibri" panose="020F0502020204030204" pitchFamily="34" charset="0"/>
                <a:cs typeface="Calibri" panose="020F0502020204030204" pitchFamily="34" charset="0"/>
              </a:rPr>
              <a:t> to say </a:t>
            </a:r>
            <a:r>
              <a:rPr lang="en-US" sz="2400" i="1" dirty="0">
                <a:latin typeface="Calibri" panose="020F0502020204030204" pitchFamily="34" charset="0"/>
                <a:cs typeface="Calibri" panose="020F0502020204030204" pitchFamily="34" charset="0"/>
              </a:rPr>
              <a:t>they/their families </a:t>
            </a:r>
            <a:r>
              <a:rPr lang="en-US" sz="2400" dirty="0">
                <a:latin typeface="Calibri" panose="020F0502020204030204" pitchFamily="34" charset="0"/>
                <a:cs typeface="Calibri" panose="020F0502020204030204" pitchFamily="34" charset="0"/>
              </a:rPr>
              <a:t>should make health care decisions;</a:t>
            </a:r>
          </a:p>
          <a:p>
            <a:pPr marL="742950" lvl="1" indent="-285750">
              <a:buFont typeface="Arial" panose="020B0604020202020204" pitchFamily="34" charset="0"/>
              <a:buChar char="•"/>
            </a:pPr>
            <a:r>
              <a:rPr lang="en-US" sz="2800" b="1" dirty="0">
                <a:latin typeface="Calibri" panose="020F0502020204030204" pitchFamily="34" charset="0"/>
                <a:cs typeface="Calibri" panose="020F0502020204030204" pitchFamily="34" charset="0"/>
              </a:rPr>
              <a:t>12 points</a:t>
            </a:r>
            <a:r>
              <a:rPr lang="en-US" sz="2400" dirty="0">
                <a:latin typeface="Calibri" panose="020F0502020204030204" pitchFamily="34" charset="0"/>
                <a:cs typeface="Calibri" panose="020F0502020204030204" pitchFamily="34" charset="0"/>
              </a:rPr>
              <a:t> </a:t>
            </a:r>
            <a:r>
              <a:rPr lang="en-US" sz="2400" dirty="0">
                <a:solidFill>
                  <a:srgbClr val="002060"/>
                </a:solidFill>
                <a:latin typeface="Calibri" panose="020F0502020204030204" pitchFamily="34" charset="0"/>
                <a:cs typeface="Calibri" panose="020F0502020204030204" pitchFamily="34" charset="0"/>
              </a:rPr>
              <a:t>more likely </a:t>
            </a:r>
            <a:r>
              <a:rPr lang="en-US" sz="2400" dirty="0">
                <a:latin typeface="Calibri" panose="020F0502020204030204" pitchFamily="34" charset="0"/>
                <a:cs typeface="Calibri" panose="020F0502020204030204" pitchFamily="34" charset="0"/>
              </a:rPr>
              <a:t>to want </a:t>
            </a:r>
            <a:r>
              <a:rPr lang="en-US" sz="2400" i="1" dirty="0">
                <a:latin typeface="Calibri" panose="020F0502020204030204" pitchFamily="34" charset="0"/>
                <a:cs typeface="Calibri" panose="020F0502020204030204" pitchFamily="34" charset="0"/>
              </a:rPr>
              <a:t>less government </a:t>
            </a:r>
            <a:r>
              <a:rPr lang="en-US" sz="2400" dirty="0">
                <a:latin typeface="Calibri" panose="020F0502020204030204" pitchFamily="34" charset="0"/>
                <a:cs typeface="Calibri" panose="020F0502020204030204" pitchFamily="34" charset="0"/>
              </a:rPr>
              <a:t>control of the health care system;</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They score noticeably </a:t>
            </a:r>
            <a:r>
              <a:rPr lang="en-US" sz="2400" i="1" dirty="0">
                <a:latin typeface="Calibri" panose="020F0502020204030204" pitchFamily="34" charset="0"/>
                <a:cs typeface="Calibri" panose="020F0502020204030204" pitchFamily="34" charset="0"/>
              </a:rPr>
              <a:t>higher </a:t>
            </a:r>
            <a:r>
              <a:rPr lang="en-US" sz="2400" dirty="0">
                <a:latin typeface="Calibri" panose="020F0502020204030204" pitchFamily="34" charset="0"/>
                <a:cs typeface="Calibri" panose="020F0502020204030204" pitchFamily="34" charset="0"/>
              </a:rPr>
              <a:t>in support of personal control over government control on almost all of the non-Rx paired statements;</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They do better on the initial </a:t>
            </a:r>
            <a:r>
              <a:rPr lang="en-US" sz="2400" dirty="0">
                <a:solidFill>
                  <a:srgbClr val="002060"/>
                </a:solidFill>
                <a:latin typeface="Calibri" panose="020F0502020204030204" pitchFamily="34" charset="0"/>
                <a:cs typeface="Calibri" panose="020F0502020204030204" pitchFamily="34" charset="0"/>
              </a:rPr>
              <a:t>Personal Option</a:t>
            </a:r>
            <a:r>
              <a:rPr lang="en-US" sz="2400" dirty="0">
                <a:latin typeface="Calibri" panose="020F0502020204030204" pitchFamily="34" charset="0"/>
                <a:cs typeface="Calibri" panose="020F0502020204030204" pitchFamily="34" charset="0"/>
              </a:rPr>
              <a:t> versus </a:t>
            </a:r>
            <a:r>
              <a:rPr lang="en-US" sz="2400" dirty="0">
                <a:solidFill>
                  <a:srgbClr val="C00000"/>
                </a:solidFill>
                <a:latin typeface="Calibri" panose="020F0502020204030204" pitchFamily="34" charset="0"/>
                <a:cs typeface="Calibri" panose="020F0502020204030204" pitchFamily="34" charset="0"/>
              </a:rPr>
              <a:t>Public Option </a:t>
            </a:r>
            <a:r>
              <a:rPr lang="en-US" sz="2400" dirty="0">
                <a:latin typeface="Calibri" panose="020F0502020204030204" pitchFamily="34" charset="0"/>
                <a:cs typeface="Calibri" panose="020F0502020204030204" pitchFamily="34" charset="0"/>
              </a:rPr>
              <a:t>by </a:t>
            </a:r>
            <a:r>
              <a:rPr lang="en-US" sz="3200" b="1" dirty="0">
                <a:solidFill>
                  <a:srgbClr val="002060"/>
                </a:solidFill>
                <a:latin typeface="Calibri" panose="020F0502020204030204" pitchFamily="34" charset="0"/>
                <a:cs typeface="Calibri" panose="020F0502020204030204" pitchFamily="34" charset="0"/>
              </a:rPr>
              <a:t>14 points </a:t>
            </a:r>
            <a:r>
              <a:rPr lang="en-US" sz="2400" dirty="0">
                <a:latin typeface="Calibri" panose="020F0502020204030204" pitchFamily="34" charset="0"/>
                <a:cs typeface="Calibri" panose="020F0502020204030204" pitchFamily="34" charset="0"/>
              </a:rPr>
              <a:t>and on the initial </a:t>
            </a:r>
            <a:r>
              <a:rPr lang="en-US" sz="2400" dirty="0">
                <a:solidFill>
                  <a:srgbClr val="002060"/>
                </a:solidFill>
                <a:latin typeface="Calibri" panose="020F0502020204030204" pitchFamily="34" charset="0"/>
                <a:cs typeface="Calibri" panose="020F0502020204030204" pitchFamily="34" charset="0"/>
              </a:rPr>
              <a:t>Personal Option</a:t>
            </a:r>
            <a:r>
              <a:rPr lang="en-US" sz="2400" dirty="0">
                <a:latin typeface="Calibri" panose="020F0502020204030204" pitchFamily="34" charset="0"/>
                <a:cs typeface="Calibri" panose="020F0502020204030204" pitchFamily="34" charset="0"/>
              </a:rPr>
              <a:t> versus </a:t>
            </a:r>
            <a:r>
              <a:rPr lang="en-US" sz="2400" dirty="0">
                <a:solidFill>
                  <a:srgbClr val="C00000"/>
                </a:solidFill>
                <a:latin typeface="Calibri" panose="020F0502020204030204" pitchFamily="34" charset="0"/>
                <a:cs typeface="Calibri" panose="020F0502020204030204" pitchFamily="34" charset="0"/>
              </a:rPr>
              <a:t>Medicare For All</a:t>
            </a:r>
            <a:r>
              <a:rPr lang="en-US" sz="2400" dirty="0">
                <a:latin typeface="Calibri" panose="020F0502020204030204" pitchFamily="34" charset="0"/>
                <a:cs typeface="Calibri" panose="020F0502020204030204" pitchFamily="34" charset="0"/>
              </a:rPr>
              <a:t> by </a:t>
            </a:r>
            <a:r>
              <a:rPr lang="en-US" sz="3200" b="1" dirty="0">
                <a:solidFill>
                  <a:srgbClr val="002060"/>
                </a:solidFill>
                <a:latin typeface="Calibri" panose="020F0502020204030204" pitchFamily="34" charset="0"/>
                <a:cs typeface="Calibri" panose="020F0502020204030204" pitchFamily="34" charset="0"/>
              </a:rPr>
              <a:t>16 points</a:t>
            </a:r>
            <a:r>
              <a:rPr lang="en-US" sz="2400" dirty="0">
                <a:latin typeface="Calibri" panose="020F0502020204030204" pitchFamily="34" charset="0"/>
                <a:cs typeface="Calibri" panose="020F0502020204030204" pitchFamily="34" charset="0"/>
              </a:rPr>
              <a:t>.</a:t>
            </a:r>
            <a:r>
              <a:rPr lang="en-US" sz="4000" b="1" dirty="0">
                <a:latin typeface="Calibri" panose="020F0502020204030204" pitchFamily="34" charset="0"/>
                <a:cs typeface="Calibri" panose="020F0502020204030204" pitchFamily="34" charset="0"/>
              </a:rPr>
              <a:t> </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5457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679385378"/>
              </p:ext>
            </p:extLst>
          </p:nvPr>
        </p:nvGraphicFramePr>
        <p:xfrm>
          <a:off x="0" y="1446877"/>
          <a:ext cx="10820400" cy="504002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7874"/>
            <a:ext cx="9144000"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Calibri" panose="020F0502020204030204" pitchFamily="34" charset="0"/>
                <a:cs typeface="Times New Roman" pitchFamily="18" charset="0"/>
              </a:rPr>
              <a:t>Voters overwhelmingly agree there are a lot of problems with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Calibri" panose="020F0502020204030204" pitchFamily="34" charset="0"/>
                <a:cs typeface="Times New Roman" pitchFamily="18" charset="0"/>
              </a:rPr>
              <a:t>the health care system. From high prescription drug costs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Calibri" panose="020F0502020204030204" pitchFamily="34" charset="0"/>
                <a:cs typeface="Times New Roman" pitchFamily="18" charset="0"/>
              </a:rPr>
              <a:t>to excess bureaucracy to too many surprise medical bills.</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endParaRPr>
          </a:p>
        </p:txBody>
      </p:sp>
      <p:sp>
        <p:nvSpPr>
          <p:cNvPr id="6" name="TextBox 5"/>
          <p:cNvSpPr txBox="1"/>
          <p:nvPr/>
        </p:nvSpPr>
        <p:spPr>
          <a:xfrm>
            <a:off x="0" y="1484054"/>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Ranked by % Strongly Agree</a:t>
            </a:r>
          </a:p>
        </p:txBody>
      </p:sp>
      <p:sp>
        <p:nvSpPr>
          <p:cNvPr id="7" name="Rectangle 6"/>
          <p:cNvSpPr/>
          <p:nvPr/>
        </p:nvSpPr>
        <p:spPr>
          <a:xfrm>
            <a:off x="3032" y="2959269"/>
            <a:ext cx="4572000" cy="523220"/>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The U.S. health care system is filled with too much bureaucracy and paperwork.</a:t>
            </a:r>
          </a:p>
        </p:txBody>
      </p:sp>
      <p:sp>
        <p:nvSpPr>
          <p:cNvPr id="8" name="Rectangle 7"/>
          <p:cNvSpPr/>
          <p:nvPr/>
        </p:nvSpPr>
        <p:spPr>
          <a:xfrm>
            <a:off x="-19050" y="1989448"/>
            <a:ext cx="4603607" cy="307777"/>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Prescription drug prices are too high.</a:t>
            </a:r>
          </a:p>
        </p:txBody>
      </p:sp>
      <p:sp>
        <p:nvSpPr>
          <p:cNvPr id="12" name="TextBox 11"/>
          <p:cNvSpPr txBox="1"/>
          <p:nvPr/>
        </p:nvSpPr>
        <p:spPr>
          <a:xfrm>
            <a:off x="-3328" y="6341378"/>
            <a:ext cx="576802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*Denotes Rounding.</a:t>
            </a:r>
          </a:p>
        </p:txBody>
      </p:sp>
      <p:sp>
        <p:nvSpPr>
          <p:cNvPr id="13" name="Rectangle 12"/>
          <p:cNvSpPr/>
          <p:nvPr/>
        </p:nvSpPr>
        <p:spPr>
          <a:xfrm rot="10800000" flipV="1">
            <a:off x="0" y="1103579"/>
            <a:ext cx="9144000" cy="492443"/>
          </a:xfrm>
          <a:prstGeom prst="rect">
            <a:avLst/>
          </a:prstGeom>
        </p:spPr>
        <p:txBody>
          <a:bodyPr wrap="square"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“Now, please read some statements about the health care in the United States. After you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read each statement, please indicate whether you agree or disagree with that statement.”</a:t>
            </a:r>
          </a:p>
        </p:txBody>
      </p:sp>
      <p:sp>
        <p:nvSpPr>
          <p:cNvPr id="14" name="Rectangle 13"/>
          <p:cNvSpPr/>
          <p:nvPr/>
        </p:nvSpPr>
        <p:spPr>
          <a:xfrm>
            <a:off x="12557" y="3956909"/>
            <a:ext cx="4572000" cy="738664"/>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There are too many surprise medical bills in the health care system because it is very difficult to know the cost of care ahead of time.</a:t>
            </a:r>
          </a:p>
        </p:txBody>
      </p:sp>
      <p:sp>
        <p:nvSpPr>
          <p:cNvPr id="15" name="Rectangle 14"/>
          <p:cNvSpPr/>
          <p:nvPr/>
        </p:nvSpPr>
        <p:spPr>
          <a:xfrm>
            <a:off x="12557" y="5229150"/>
            <a:ext cx="4572000" cy="307777"/>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I pay too much for health insurance coverage.</a:t>
            </a:r>
          </a:p>
        </p:txBody>
      </p:sp>
    </p:spTree>
    <p:extLst>
      <p:ext uri="{BB962C8B-B14F-4D97-AF65-F5344CB8AC3E}">
        <p14:creationId xmlns:p14="http://schemas.microsoft.com/office/powerpoint/2010/main" val="217212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079138016"/>
              </p:ext>
            </p:extLst>
          </p:nvPr>
        </p:nvGraphicFramePr>
        <p:xfrm>
          <a:off x="0" y="1446877"/>
          <a:ext cx="10820400" cy="504002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84405"/>
            <a:ext cx="9144000"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200" b="1" dirty="0">
                <a:solidFill>
                  <a:srgbClr val="000000"/>
                </a:solidFill>
                <a:latin typeface="Calibri" panose="020F0502020204030204" pitchFamily="34" charset="0"/>
                <a:cs typeface="Times New Roman" pitchFamily="18" charset="0"/>
              </a:rPr>
              <a:t>However, voters are divided on concerns of losing their coverage and whether changes to the health care system will hamper innovation.</a:t>
            </a:r>
            <a:endPar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endParaRPr>
          </a:p>
        </p:txBody>
      </p:sp>
      <p:sp>
        <p:nvSpPr>
          <p:cNvPr id="6" name="TextBox 5"/>
          <p:cNvSpPr txBox="1"/>
          <p:nvPr/>
        </p:nvSpPr>
        <p:spPr>
          <a:xfrm>
            <a:off x="0" y="1391775"/>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Ranked by % Strongly Agree</a:t>
            </a:r>
          </a:p>
        </p:txBody>
      </p:sp>
      <p:sp>
        <p:nvSpPr>
          <p:cNvPr id="7" name="Rectangle 6"/>
          <p:cNvSpPr/>
          <p:nvPr/>
        </p:nvSpPr>
        <p:spPr>
          <a:xfrm>
            <a:off x="3032" y="3233350"/>
            <a:ext cx="4572000" cy="954107"/>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The rapid development of safe, effective COVID-19 vaccines by U.S. drug companies shows how important it is that we NOT make any changes to the health care system that would stifle innovation.</a:t>
            </a:r>
          </a:p>
        </p:txBody>
      </p:sp>
      <p:sp>
        <p:nvSpPr>
          <p:cNvPr id="8" name="Rectangle 7"/>
          <p:cNvSpPr/>
          <p:nvPr/>
        </p:nvSpPr>
        <p:spPr>
          <a:xfrm>
            <a:off x="-19050" y="1989448"/>
            <a:ext cx="4603607" cy="523220"/>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I am afraid I will lose my health care coverage and be unable to get similar coverage.</a:t>
            </a:r>
          </a:p>
        </p:txBody>
      </p:sp>
      <p:sp>
        <p:nvSpPr>
          <p:cNvPr id="12" name="TextBox 11"/>
          <p:cNvSpPr txBox="1"/>
          <p:nvPr/>
        </p:nvSpPr>
        <p:spPr>
          <a:xfrm>
            <a:off x="-3328" y="6341378"/>
            <a:ext cx="576802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*Denotes Rounding.</a:t>
            </a:r>
          </a:p>
        </p:txBody>
      </p:sp>
      <p:sp>
        <p:nvSpPr>
          <p:cNvPr id="13" name="Rectangle 12"/>
          <p:cNvSpPr/>
          <p:nvPr/>
        </p:nvSpPr>
        <p:spPr>
          <a:xfrm rot="10800000" flipV="1">
            <a:off x="0" y="935799"/>
            <a:ext cx="9144000" cy="492443"/>
          </a:xfrm>
          <a:prstGeom prst="rect">
            <a:avLst/>
          </a:prstGeom>
        </p:spPr>
        <p:txBody>
          <a:bodyPr wrap="square"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“Now, please read some statements about the health care in the United States. After you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read each statement, please indicate whether you agree or disagree with that statement.”</a:t>
            </a:r>
          </a:p>
        </p:txBody>
      </p:sp>
      <p:sp>
        <p:nvSpPr>
          <p:cNvPr id="15" name="Rectangle 14"/>
          <p:cNvSpPr/>
          <p:nvPr/>
        </p:nvSpPr>
        <p:spPr>
          <a:xfrm>
            <a:off x="12557" y="5002647"/>
            <a:ext cx="4572000" cy="307777"/>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There are not enough options for medical care where I live.</a:t>
            </a:r>
          </a:p>
        </p:txBody>
      </p:sp>
    </p:spTree>
    <p:extLst>
      <p:ext uri="{BB962C8B-B14F-4D97-AF65-F5344CB8AC3E}">
        <p14:creationId xmlns:p14="http://schemas.microsoft.com/office/powerpoint/2010/main" val="181199559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8925DBD8981040948076EECA491033" ma:contentTypeVersion="10" ma:contentTypeDescription="Create a new document." ma:contentTypeScope="" ma:versionID="9ad2ffd9667c59f650728bca038aee96">
  <xsd:schema xmlns:xsd="http://www.w3.org/2001/XMLSchema" xmlns:xs="http://www.w3.org/2001/XMLSchema" xmlns:p="http://schemas.microsoft.com/office/2006/metadata/properties" xmlns:ns2="0b99a4e0-bd96-4671-b03b-f06c0d402cc8" xmlns:ns3="0653f439-9525-4226-9a20-db591e8ca59a" targetNamespace="http://schemas.microsoft.com/office/2006/metadata/properties" ma:root="true" ma:fieldsID="d015b25b19ca4e83842f0e9fa9d3c435" ns2:_="" ns3:_="">
    <xsd:import namespace="0b99a4e0-bd96-4671-b03b-f06c0d402cc8"/>
    <xsd:import namespace="0653f439-9525-4226-9a20-db591e8ca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99a4e0-bd96-4671-b03b-f06c0d402cc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53f439-9525-4226-9a20-db591e8ca59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0A252D-BF62-4508-80AA-356079D0EA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99a4e0-bd96-4671-b03b-f06c0d402cc8"/>
    <ds:schemaRef ds:uri="0653f439-9525-4226-9a20-db591e8ca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D98469-27BC-432A-AE0C-330314FC186B}">
  <ds:schemaRefs>
    <ds:schemaRef ds:uri="http://schemas.microsoft.com/sharepoint/v3/contenttype/forms"/>
  </ds:schemaRefs>
</ds:datastoreItem>
</file>

<file path=customXml/itemProps3.xml><?xml version="1.0" encoding="utf-8"?>
<ds:datastoreItem xmlns:ds="http://schemas.openxmlformats.org/officeDocument/2006/customXml" ds:itemID="{7624F754-9EC1-4660-BF4F-E2DAF95DA63A}">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purl.org/dc/dcmitype/"/>
    <ds:schemaRef ds:uri="http://schemas.microsoft.com/office/2006/documentManagement/types"/>
    <ds:schemaRef ds:uri="0653f439-9525-4226-9a20-db591e8ca59a"/>
    <ds:schemaRef ds:uri="0b99a4e0-bd96-4671-b03b-f06c0d402cc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1589</TotalTime>
  <Words>4143</Words>
  <Application>Microsoft Office PowerPoint</Application>
  <PresentationFormat>On-screen Show (4:3)</PresentationFormat>
  <Paragraphs>380</Paragraphs>
  <Slides>37</Slides>
  <Notes>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37</vt:i4>
      </vt:variant>
    </vt:vector>
  </HeadingPairs>
  <TitlesOfParts>
    <vt:vector size="43" baseType="lpstr">
      <vt:lpstr>Arial</vt:lpstr>
      <vt:lpstr>Calibri</vt:lpstr>
      <vt:lpstr>Times New Roman</vt:lpstr>
      <vt:lpstr>1_Office Theme</vt:lpstr>
      <vt:lpstr>1_Custom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Torie Bolger</dc:creator>
  <cp:lastModifiedBy>Greg Ayers</cp:lastModifiedBy>
  <cp:revision>82</cp:revision>
  <dcterms:created xsi:type="dcterms:W3CDTF">2021-04-30T13:59:27Z</dcterms:created>
  <dcterms:modified xsi:type="dcterms:W3CDTF">2021-06-17T13:43:55Z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0x010100878925DBD8981040948076EECA491033</vt:lpwstr>
  </property>
</Properties>
</file>